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22"/>
  </p:notesMasterIdLst>
  <p:sldIdLst>
    <p:sldId id="256" r:id="rId2"/>
    <p:sldId id="257" r:id="rId3"/>
    <p:sldId id="276" r:id="rId4"/>
    <p:sldId id="258" r:id="rId5"/>
    <p:sldId id="259" r:id="rId6"/>
    <p:sldId id="277" r:id="rId7"/>
    <p:sldId id="278" r:id="rId8"/>
    <p:sldId id="279" r:id="rId9"/>
    <p:sldId id="280" r:id="rId10"/>
    <p:sldId id="282" r:id="rId11"/>
    <p:sldId id="281" r:id="rId12"/>
    <p:sldId id="263" r:id="rId13"/>
    <p:sldId id="264" r:id="rId14"/>
    <p:sldId id="265" r:id="rId15"/>
    <p:sldId id="266" r:id="rId16"/>
    <p:sldId id="267" r:id="rId17"/>
    <p:sldId id="268" r:id="rId18"/>
    <p:sldId id="269" r:id="rId19"/>
    <p:sldId id="270" r:id="rId20"/>
    <p:sldId id="271" r:id="rId21"/>
  </p:sldIdLst>
  <p:sldSz cx="9144000" cy="6858000" type="screen4x3"/>
  <p:notesSz cx="6858000" cy="9144000"/>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9" d="100"/>
          <a:sy n="119" d="100"/>
        </p:scale>
        <p:origin x="-1404"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8DCDFA-1505-44AA-BD75-5E35C6197F6B}" type="datetimeFigureOut">
              <a:rPr lang="lt-LT" smtClean="0"/>
              <a:t>2013.11.27</a:t>
            </a:fld>
            <a:endParaRPr lang="lt-LT"/>
          </a:p>
        </p:txBody>
      </p:sp>
      <p:sp>
        <p:nvSpPr>
          <p:cNvPr id="4" name="Skaidrės vaizdo vietos rezervavimo ženkla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6" name="Poraštės vietos rezervavimo ženklas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7B8DD3-910E-4C5F-8291-A3FE73BDD4DF}" type="slidenum">
              <a:rPr lang="lt-LT" smtClean="0"/>
              <a:t>‹#›</a:t>
            </a:fld>
            <a:endParaRPr lang="lt-LT"/>
          </a:p>
        </p:txBody>
      </p:sp>
    </p:spTree>
    <p:extLst>
      <p:ext uri="{BB962C8B-B14F-4D97-AF65-F5344CB8AC3E}">
        <p14:creationId xmlns:p14="http://schemas.microsoft.com/office/powerpoint/2010/main" val="31299184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sp>
        <p:nvSpPr>
          <p:cNvPr id="2" name="Antraštė 1"/>
          <p:cNvSpPr>
            <a:spLocks noGrp="1"/>
          </p:cNvSpPr>
          <p:nvPr>
            <p:ph type="ctrTitle"/>
          </p:nvPr>
        </p:nvSpPr>
        <p:spPr>
          <a:xfrm>
            <a:off x="685800" y="2130425"/>
            <a:ext cx="7772400" cy="1470025"/>
          </a:xfrm>
        </p:spPr>
        <p:txBody>
          <a:bodyPr/>
          <a:lstStyle/>
          <a:p>
            <a:r>
              <a:rPr lang="lt-LT" smtClean="0"/>
              <a:t>Spustelėję redag. ruoš. pavad. stilių</a:t>
            </a:r>
            <a:endParaRPr lang="lt-LT"/>
          </a:p>
        </p:txBody>
      </p:sp>
      <p:sp>
        <p:nvSpPr>
          <p:cNvPr id="3" name="Antrinis pavadinimas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lt-LT" smtClean="0"/>
              <a:t>Spustelėję redag. ruoš. paantrš. stilių</a:t>
            </a:r>
            <a:endParaRPr lang="lt-LT"/>
          </a:p>
        </p:txBody>
      </p:sp>
      <p:sp>
        <p:nvSpPr>
          <p:cNvPr id="4" name="Datos vietos rezervavimo ženklas 3"/>
          <p:cNvSpPr>
            <a:spLocks noGrp="1"/>
          </p:cNvSpPr>
          <p:nvPr>
            <p:ph type="dt" sz="half" idx="10"/>
          </p:nvPr>
        </p:nvSpPr>
        <p:spPr/>
        <p:txBody>
          <a:bodyPr/>
          <a:lstStyle/>
          <a:p>
            <a:fld id="{ABD89A13-0F51-42DB-86AE-104F8E754BCD}"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325022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Vertikalaus teksto vietos rezervavimo ženklas 2"/>
          <p:cNvSpPr>
            <a:spLocks noGrp="1"/>
          </p:cNvSpPr>
          <p:nvPr>
            <p:ph type="body" orient="vert" idx="1"/>
          </p:nvPr>
        </p:nvSpPr>
        <p:spPr/>
        <p:txBody>
          <a:bodyPr vert="eaVert"/>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10"/>
          </p:nvPr>
        </p:nvSpPr>
        <p:spPr/>
        <p:txBody>
          <a:bodyPr/>
          <a:lstStyle/>
          <a:p>
            <a:fld id="{6CEA1D10-CC43-445B-926B-B76AD74F1B56}"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4239348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sp>
        <p:nvSpPr>
          <p:cNvPr id="2" name="Vertikalus pavadinimas 1"/>
          <p:cNvSpPr>
            <a:spLocks noGrp="1"/>
          </p:cNvSpPr>
          <p:nvPr>
            <p:ph type="title" orient="vert"/>
          </p:nvPr>
        </p:nvSpPr>
        <p:spPr>
          <a:xfrm>
            <a:off x="6629400" y="274638"/>
            <a:ext cx="2057400" cy="5851525"/>
          </a:xfrm>
        </p:spPr>
        <p:txBody>
          <a:bodyPr vert="eaVert"/>
          <a:lstStyle/>
          <a:p>
            <a:r>
              <a:rPr lang="lt-LT" smtClean="0"/>
              <a:t>Spustelėję redag. ruoš. pavad. stilių</a:t>
            </a:r>
            <a:endParaRPr lang="lt-LT"/>
          </a:p>
        </p:txBody>
      </p:sp>
      <p:sp>
        <p:nvSpPr>
          <p:cNvPr id="3" name="Vertikalaus teksto vietos rezervavimo ženklas 2"/>
          <p:cNvSpPr>
            <a:spLocks noGrp="1"/>
          </p:cNvSpPr>
          <p:nvPr>
            <p:ph type="body" orient="vert" idx="1"/>
          </p:nvPr>
        </p:nvSpPr>
        <p:spPr>
          <a:xfrm>
            <a:off x="457200" y="274638"/>
            <a:ext cx="6019800" cy="5851525"/>
          </a:xfrm>
        </p:spPr>
        <p:txBody>
          <a:bodyPr vert="eaVert"/>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10"/>
          </p:nvPr>
        </p:nvSpPr>
        <p:spPr/>
        <p:txBody>
          <a:bodyPr/>
          <a:lstStyle/>
          <a:p>
            <a:fld id="{A94BF91F-1232-4133-B442-CFC4108171BC}"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3572153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Turinio vietos rezervavimo ženklas 2"/>
          <p:cNvSpPr>
            <a:spLocks noGrp="1"/>
          </p:cNvSpPr>
          <p:nvPr>
            <p:ph idx="1"/>
          </p:nvPr>
        </p:nvSpPr>
        <p:spPr/>
        <p:txBody>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2731695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722313" y="4406900"/>
            <a:ext cx="7772400" cy="1362075"/>
          </a:xfrm>
        </p:spPr>
        <p:txBody>
          <a:bodyPr anchor="t"/>
          <a:lstStyle>
            <a:lvl1pPr algn="l">
              <a:defRPr sz="4000" b="1" cap="all"/>
            </a:lvl1pPr>
          </a:lstStyle>
          <a:p>
            <a:r>
              <a:rPr lang="lt-LT" smtClean="0"/>
              <a:t>Spustelėję redag. ruoš. pavad. stilių</a:t>
            </a:r>
            <a:endParaRPr lang="lt-LT"/>
          </a:p>
        </p:txBody>
      </p:sp>
      <p:sp>
        <p:nvSpPr>
          <p:cNvPr id="3" name="Teksto vietos rezervavimo ženklas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lt-LT" smtClean="0"/>
              <a:t>Spustelėję redag. ruoš. teksto stilių</a:t>
            </a:r>
          </a:p>
        </p:txBody>
      </p:sp>
      <p:sp>
        <p:nvSpPr>
          <p:cNvPr id="4" name="Datos vietos rezervavimo ženklas 3"/>
          <p:cNvSpPr>
            <a:spLocks noGrp="1"/>
          </p:cNvSpPr>
          <p:nvPr>
            <p:ph type="dt" sz="half" idx="10"/>
          </p:nvPr>
        </p:nvSpPr>
        <p:spPr/>
        <p:txBody>
          <a:bodyPr/>
          <a:lstStyle/>
          <a:p>
            <a:fld id="{8A25F2F8-886F-4498-B6A4-C4238B2B893C}"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4010082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Turinio vietos rezervavimo ženklas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Turinio vietos rezervavimo ženklas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5" name="Datos vietos rezervavimo ženklas 4"/>
          <p:cNvSpPr>
            <a:spLocks noGrp="1"/>
          </p:cNvSpPr>
          <p:nvPr>
            <p:ph type="dt" sz="half" idx="10"/>
          </p:nvPr>
        </p:nvSpPr>
        <p:spPr/>
        <p:txBody>
          <a:bodyPr/>
          <a:lstStyle/>
          <a:p>
            <a:fld id="{F6CD1567-8E9F-4D5A-9189-3A832945B6AC}" type="datetime1">
              <a:rPr lang="lt-LT" smtClean="0"/>
              <a:t>2013.11.27</a:t>
            </a:fld>
            <a:endParaRPr lang="lt-LT"/>
          </a:p>
        </p:txBody>
      </p:sp>
      <p:sp>
        <p:nvSpPr>
          <p:cNvPr id="6" name="Poraštės vietos rezervavimo ženklas 5"/>
          <p:cNvSpPr>
            <a:spLocks noGrp="1"/>
          </p:cNvSpPr>
          <p:nvPr>
            <p:ph type="ftr" sz="quarter" idx="11"/>
          </p:nvPr>
        </p:nvSpPr>
        <p:spPr/>
        <p:txBody>
          <a:bodyPr/>
          <a:lstStyle/>
          <a:p>
            <a:r>
              <a:rPr lang="lt-LT" smtClean="0"/>
              <a:t>Šešių skrybėlių metodas</a:t>
            </a:r>
            <a:endParaRPr lang="lt-LT"/>
          </a:p>
        </p:txBody>
      </p:sp>
      <p:sp>
        <p:nvSpPr>
          <p:cNvPr id="7" name="Skaidrės numerio vietos rezervavimo ženklas 6"/>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3672994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lvl1pPr>
              <a:defRPr/>
            </a:lvl1pPr>
          </a:lstStyle>
          <a:p>
            <a:r>
              <a:rPr lang="lt-LT" smtClean="0"/>
              <a:t>Spustelėję redag. ruoš. pavad. stilių</a:t>
            </a:r>
            <a:endParaRPr lang="lt-LT"/>
          </a:p>
        </p:txBody>
      </p:sp>
      <p:sp>
        <p:nvSpPr>
          <p:cNvPr id="3" name="Teksto vietos rezervavimo ženklas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Spustelėję redag. ruoš. teksto stilių</a:t>
            </a:r>
          </a:p>
        </p:txBody>
      </p:sp>
      <p:sp>
        <p:nvSpPr>
          <p:cNvPr id="4" name="Turinio vietos rezervavimo ženklas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5" name="Teksto vietos rezervavimo ženklas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smtClean="0"/>
              <a:t>Spustelėję redag. ruoš. teksto stilių</a:t>
            </a:r>
          </a:p>
        </p:txBody>
      </p:sp>
      <p:sp>
        <p:nvSpPr>
          <p:cNvPr id="6" name="Turinio vietos rezervavimo ženklas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7" name="Datos vietos rezervavimo ženklas 6"/>
          <p:cNvSpPr>
            <a:spLocks noGrp="1"/>
          </p:cNvSpPr>
          <p:nvPr>
            <p:ph type="dt" sz="half" idx="10"/>
          </p:nvPr>
        </p:nvSpPr>
        <p:spPr/>
        <p:txBody>
          <a:bodyPr/>
          <a:lstStyle/>
          <a:p>
            <a:fld id="{AC30DD0D-4DAE-40AB-B7E1-DA7ADD12F3B5}" type="datetime1">
              <a:rPr lang="lt-LT" smtClean="0"/>
              <a:t>2013.11.27</a:t>
            </a:fld>
            <a:endParaRPr lang="lt-LT"/>
          </a:p>
        </p:txBody>
      </p:sp>
      <p:sp>
        <p:nvSpPr>
          <p:cNvPr id="8" name="Poraštės vietos rezervavimo ženklas 7"/>
          <p:cNvSpPr>
            <a:spLocks noGrp="1"/>
          </p:cNvSpPr>
          <p:nvPr>
            <p:ph type="ftr" sz="quarter" idx="11"/>
          </p:nvPr>
        </p:nvSpPr>
        <p:spPr/>
        <p:txBody>
          <a:bodyPr/>
          <a:lstStyle/>
          <a:p>
            <a:r>
              <a:rPr lang="lt-LT" smtClean="0"/>
              <a:t>Šešių skrybėlių metodas</a:t>
            </a:r>
            <a:endParaRPr lang="lt-LT"/>
          </a:p>
        </p:txBody>
      </p:sp>
      <p:sp>
        <p:nvSpPr>
          <p:cNvPr id="9" name="Skaidrės numerio vietos rezervavimo ženklas 8"/>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3591205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smtClean="0"/>
              <a:t>Spustelėję redag. ruoš. pavad. stilių</a:t>
            </a:r>
            <a:endParaRPr lang="lt-LT"/>
          </a:p>
        </p:txBody>
      </p:sp>
      <p:sp>
        <p:nvSpPr>
          <p:cNvPr id="3" name="Datos vietos rezervavimo ženklas 2"/>
          <p:cNvSpPr>
            <a:spLocks noGrp="1"/>
          </p:cNvSpPr>
          <p:nvPr>
            <p:ph type="dt" sz="half" idx="10"/>
          </p:nvPr>
        </p:nvSpPr>
        <p:spPr/>
        <p:txBody>
          <a:bodyPr/>
          <a:lstStyle/>
          <a:p>
            <a:fld id="{36B7E87C-3D0C-494A-917A-FE59C616317E}" type="datetime1">
              <a:rPr lang="lt-LT" smtClean="0"/>
              <a:t>2013.11.27</a:t>
            </a:fld>
            <a:endParaRPr lang="lt-LT"/>
          </a:p>
        </p:txBody>
      </p:sp>
      <p:sp>
        <p:nvSpPr>
          <p:cNvPr id="4" name="Poraštės vietos rezervavimo ženklas 3"/>
          <p:cNvSpPr>
            <a:spLocks noGrp="1"/>
          </p:cNvSpPr>
          <p:nvPr>
            <p:ph type="ftr" sz="quarter" idx="11"/>
          </p:nvPr>
        </p:nvSpPr>
        <p:spPr/>
        <p:txBody>
          <a:bodyPr/>
          <a:lstStyle/>
          <a:p>
            <a:r>
              <a:rPr lang="lt-LT" smtClean="0"/>
              <a:t>Šešių skrybėlių metodas</a:t>
            </a:r>
            <a:endParaRPr lang="lt-LT"/>
          </a:p>
        </p:txBody>
      </p:sp>
      <p:sp>
        <p:nvSpPr>
          <p:cNvPr id="5" name="Skaidrės numerio vietos rezervavimo ženklas 4"/>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2602645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sp>
        <p:nvSpPr>
          <p:cNvPr id="2" name="Datos vietos rezervavimo ženklas 1"/>
          <p:cNvSpPr>
            <a:spLocks noGrp="1"/>
          </p:cNvSpPr>
          <p:nvPr>
            <p:ph type="dt" sz="half" idx="10"/>
          </p:nvPr>
        </p:nvSpPr>
        <p:spPr/>
        <p:txBody>
          <a:bodyPr/>
          <a:lstStyle/>
          <a:p>
            <a:fld id="{54A65682-16BD-40D6-B63A-6AEF3157F5F8}" type="datetime1">
              <a:rPr lang="lt-LT" smtClean="0"/>
              <a:t>2013.11.27</a:t>
            </a:fld>
            <a:endParaRPr lang="lt-LT"/>
          </a:p>
        </p:txBody>
      </p:sp>
      <p:sp>
        <p:nvSpPr>
          <p:cNvPr id="3" name="Poraštės vietos rezervavimo ženklas 2"/>
          <p:cNvSpPr>
            <a:spLocks noGrp="1"/>
          </p:cNvSpPr>
          <p:nvPr>
            <p:ph type="ftr" sz="quarter" idx="11"/>
          </p:nvPr>
        </p:nvSpPr>
        <p:spPr/>
        <p:txBody>
          <a:bodyPr/>
          <a:lstStyle/>
          <a:p>
            <a:r>
              <a:rPr lang="lt-LT" smtClean="0"/>
              <a:t>Šešių skrybėlių metodas</a:t>
            </a:r>
            <a:endParaRPr lang="lt-LT"/>
          </a:p>
        </p:txBody>
      </p:sp>
      <p:sp>
        <p:nvSpPr>
          <p:cNvPr id="4" name="Skaidrės numerio vietos rezervavimo ženklas 3"/>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2530650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457200" y="273050"/>
            <a:ext cx="3008313" cy="1162050"/>
          </a:xfrm>
        </p:spPr>
        <p:txBody>
          <a:bodyPr anchor="b"/>
          <a:lstStyle>
            <a:lvl1pPr algn="l">
              <a:defRPr sz="2000" b="1"/>
            </a:lvl1pPr>
          </a:lstStyle>
          <a:p>
            <a:r>
              <a:rPr lang="lt-LT" smtClean="0"/>
              <a:t>Spustelėję redag. ruoš. pavad. stilių</a:t>
            </a:r>
            <a:endParaRPr lang="lt-LT"/>
          </a:p>
        </p:txBody>
      </p:sp>
      <p:sp>
        <p:nvSpPr>
          <p:cNvPr id="3" name="Turinio vietos rezervavimo ženklas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Teksto vietos rezervavimo ženklas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smtClean="0"/>
              <a:t>Spustelėję redag. ruoš. teksto stilių</a:t>
            </a:r>
          </a:p>
        </p:txBody>
      </p:sp>
      <p:sp>
        <p:nvSpPr>
          <p:cNvPr id="5" name="Datos vietos rezervavimo ženklas 4"/>
          <p:cNvSpPr>
            <a:spLocks noGrp="1"/>
          </p:cNvSpPr>
          <p:nvPr>
            <p:ph type="dt" sz="half" idx="10"/>
          </p:nvPr>
        </p:nvSpPr>
        <p:spPr/>
        <p:txBody>
          <a:bodyPr/>
          <a:lstStyle/>
          <a:p>
            <a:fld id="{2BE6CD7C-B897-4038-B2B5-CEF62B9DD27B}" type="datetime1">
              <a:rPr lang="lt-LT" smtClean="0"/>
              <a:t>2013.11.27</a:t>
            </a:fld>
            <a:endParaRPr lang="lt-LT"/>
          </a:p>
        </p:txBody>
      </p:sp>
      <p:sp>
        <p:nvSpPr>
          <p:cNvPr id="6" name="Poraštės vietos rezervavimo ženklas 5"/>
          <p:cNvSpPr>
            <a:spLocks noGrp="1"/>
          </p:cNvSpPr>
          <p:nvPr>
            <p:ph type="ftr" sz="quarter" idx="11"/>
          </p:nvPr>
        </p:nvSpPr>
        <p:spPr/>
        <p:txBody>
          <a:bodyPr/>
          <a:lstStyle/>
          <a:p>
            <a:r>
              <a:rPr lang="lt-LT" smtClean="0"/>
              <a:t>Šešių skrybėlių metodas</a:t>
            </a:r>
            <a:endParaRPr lang="lt-LT"/>
          </a:p>
        </p:txBody>
      </p:sp>
      <p:sp>
        <p:nvSpPr>
          <p:cNvPr id="7" name="Skaidrės numerio vietos rezervavimo ženklas 6"/>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234543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sp>
        <p:nvSpPr>
          <p:cNvPr id="2" name="Antraštė 1"/>
          <p:cNvSpPr>
            <a:spLocks noGrp="1"/>
          </p:cNvSpPr>
          <p:nvPr>
            <p:ph type="title"/>
          </p:nvPr>
        </p:nvSpPr>
        <p:spPr>
          <a:xfrm>
            <a:off x="1792288" y="4800600"/>
            <a:ext cx="5486400" cy="566738"/>
          </a:xfrm>
        </p:spPr>
        <p:txBody>
          <a:bodyPr anchor="b"/>
          <a:lstStyle>
            <a:lvl1pPr algn="l">
              <a:defRPr sz="2000" b="1"/>
            </a:lvl1pPr>
          </a:lstStyle>
          <a:p>
            <a:r>
              <a:rPr lang="lt-LT" smtClean="0"/>
              <a:t>Spustelėję redag. ruoš. pavad. stilių</a:t>
            </a:r>
            <a:endParaRPr lang="lt-LT"/>
          </a:p>
        </p:txBody>
      </p:sp>
      <p:sp>
        <p:nvSpPr>
          <p:cNvPr id="3" name="Paveikslėlio vietos rezervavimo ženklas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lt-LT"/>
          </a:p>
        </p:txBody>
      </p:sp>
      <p:sp>
        <p:nvSpPr>
          <p:cNvPr id="4" name="Teksto vietos rezervavimo ženklas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smtClean="0"/>
              <a:t>Spustelėję redag. ruoš. teksto stilių</a:t>
            </a:r>
          </a:p>
        </p:txBody>
      </p:sp>
      <p:sp>
        <p:nvSpPr>
          <p:cNvPr id="5" name="Datos vietos rezervavimo ženklas 4"/>
          <p:cNvSpPr>
            <a:spLocks noGrp="1"/>
          </p:cNvSpPr>
          <p:nvPr>
            <p:ph type="dt" sz="half" idx="10"/>
          </p:nvPr>
        </p:nvSpPr>
        <p:spPr/>
        <p:txBody>
          <a:bodyPr/>
          <a:lstStyle/>
          <a:p>
            <a:fld id="{3412DF21-6FE2-4299-87D8-35DADA40F147}" type="datetime1">
              <a:rPr lang="lt-LT" smtClean="0"/>
              <a:t>2013.11.27</a:t>
            </a:fld>
            <a:endParaRPr lang="lt-LT"/>
          </a:p>
        </p:txBody>
      </p:sp>
      <p:sp>
        <p:nvSpPr>
          <p:cNvPr id="6" name="Poraštės vietos rezervavimo ženklas 5"/>
          <p:cNvSpPr>
            <a:spLocks noGrp="1"/>
          </p:cNvSpPr>
          <p:nvPr>
            <p:ph type="ftr" sz="quarter" idx="11"/>
          </p:nvPr>
        </p:nvSpPr>
        <p:spPr/>
        <p:txBody>
          <a:bodyPr/>
          <a:lstStyle/>
          <a:p>
            <a:r>
              <a:rPr lang="lt-LT" smtClean="0"/>
              <a:t>Šešių skrybėlių metodas</a:t>
            </a:r>
            <a:endParaRPr lang="lt-LT"/>
          </a:p>
        </p:txBody>
      </p:sp>
      <p:sp>
        <p:nvSpPr>
          <p:cNvPr id="7" name="Skaidrės numerio vietos rezervavimo ženklas 6"/>
          <p:cNvSpPr>
            <a:spLocks noGrp="1"/>
          </p:cNvSpPr>
          <p:nvPr>
            <p:ph type="sldNum" sz="quarter" idx="12"/>
          </p:nvPr>
        </p:nvSpPr>
        <p:spPr/>
        <p:txBody>
          <a:bodyPr/>
          <a:lstStyle/>
          <a:p>
            <a:fld id="{4F1800C4-6C28-4D2E-9299-B501EE366753}" type="slidenum">
              <a:rPr lang="lt-LT" smtClean="0"/>
              <a:t>‹#›</a:t>
            </a:fld>
            <a:endParaRPr lang="lt-LT"/>
          </a:p>
        </p:txBody>
      </p:sp>
    </p:spTree>
    <p:extLst>
      <p:ext uri="{BB962C8B-B14F-4D97-AF65-F5344CB8AC3E}">
        <p14:creationId xmlns:p14="http://schemas.microsoft.com/office/powerpoint/2010/main" val="2601725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vadinimo vietos rezervavimo ženkla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lt-LT" smtClean="0"/>
              <a:t>Spustelėję redag. ruoš. pavad. stilių</a:t>
            </a:r>
            <a:endParaRPr lang="lt-LT"/>
          </a:p>
        </p:txBody>
      </p:sp>
      <p:sp>
        <p:nvSpPr>
          <p:cNvPr id="3" name="Teksto vietos rezervavimo ženklas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lt-LT" smtClean="0"/>
              <a:t>Spustelėję redag. ruoš. teksto stilių</a:t>
            </a:r>
          </a:p>
          <a:p>
            <a:pPr lvl="1"/>
            <a:r>
              <a:rPr lang="lt-LT" smtClean="0"/>
              <a:t>Antras lygmuo</a:t>
            </a:r>
          </a:p>
          <a:p>
            <a:pPr lvl="2"/>
            <a:r>
              <a:rPr lang="lt-LT" smtClean="0"/>
              <a:t>Trečias lygmuo</a:t>
            </a:r>
          </a:p>
          <a:p>
            <a:pPr lvl="3"/>
            <a:r>
              <a:rPr lang="lt-LT" smtClean="0"/>
              <a:t>Ketvirtas lygmuo</a:t>
            </a:r>
          </a:p>
          <a:p>
            <a:pPr lvl="4"/>
            <a:r>
              <a:rPr lang="lt-LT" smtClean="0"/>
              <a:t>Penktas lygmuo</a:t>
            </a:r>
            <a:endParaRPr lang="lt-LT"/>
          </a:p>
        </p:txBody>
      </p:sp>
      <p:sp>
        <p:nvSpPr>
          <p:cNvPr id="4" name="Datos vietos rezervavimo ženklas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5D38D1-13A1-4571-A592-53731AFC593A}" type="datetime1">
              <a:rPr lang="lt-LT" smtClean="0"/>
              <a:t>2013.11.27</a:t>
            </a:fld>
            <a:endParaRPr lang="lt-LT"/>
          </a:p>
        </p:txBody>
      </p:sp>
      <p:sp>
        <p:nvSpPr>
          <p:cNvPr id="5" name="Poraštės vietos rezervavimo ženklas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lt-LT" smtClean="0"/>
              <a:t>Šešių skrybėlių metodas</a:t>
            </a:r>
            <a:endParaRPr lang="lt-LT"/>
          </a:p>
        </p:txBody>
      </p:sp>
      <p:sp>
        <p:nvSpPr>
          <p:cNvPr id="6" name="Skaidrės numerio vietos rezervavimo ženklas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1800C4-6C28-4D2E-9299-B501EE366753}" type="slidenum">
              <a:rPr lang="lt-LT" smtClean="0"/>
              <a:t>‹#›</a:t>
            </a:fld>
            <a:endParaRPr lang="lt-LT"/>
          </a:p>
        </p:txBody>
      </p:sp>
    </p:spTree>
    <p:extLst>
      <p:ext uri="{BB962C8B-B14F-4D97-AF65-F5344CB8AC3E}">
        <p14:creationId xmlns:p14="http://schemas.microsoft.com/office/powerpoint/2010/main" val="749899246"/>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ctrTitle"/>
          </p:nvPr>
        </p:nvSpPr>
        <p:spPr>
          <a:xfrm>
            <a:off x="683568" y="2132856"/>
            <a:ext cx="7772400" cy="1470025"/>
          </a:xfrm>
        </p:spPr>
        <p:txBody>
          <a:bodyPr>
            <a:normAutofit/>
          </a:bodyPr>
          <a:lstStyle/>
          <a:p>
            <a:r>
              <a:rPr lang="lt-LT" dirty="0" smtClean="0">
                <a:latin typeface="Arial Narrow" panose="020B0606020202030204" pitchFamily="34" charset="0"/>
              </a:rPr>
              <a:t>Grupiniai sprendimų priėmimo būdai.</a:t>
            </a:r>
            <a:br>
              <a:rPr lang="lt-LT" dirty="0" smtClean="0">
                <a:latin typeface="Arial Narrow" panose="020B0606020202030204" pitchFamily="34" charset="0"/>
              </a:rPr>
            </a:br>
            <a:r>
              <a:rPr lang="lt-LT" dirty="0" smtClean="0">
                <a:solidFill>
                  <a:schemeClr val="accent1">
                    <a:lumMod val="75000"/>
                  </a:schemeClr>
                </a:solidFill>
                <a:latin typeface="Arial Narrow" panose="020B0606020202030204" pitchFamily="34" charset="0"/>
              </a:rPr>
              <a:t>ŠEŠIŲ SKRYBĖLIŲ METODAS</a:t>
            </a:r>
            <a:endParaRPr lang="lt-LT" dirty="0">
              <a:solidFill>
                <a:schemeClr val="accent1">
                  <a:lumMod val="75000"/>
                </a:schemeClr>
              </a:solidFill>
              <a:latin typeface="Arial Narrow" panose="020B0606020202030204" pitchFamily="34" charset="0"/>
            </a:endParaRPr>
          </a:p>
        </p:txBody>
      </p:sp>
      <p:sp>
        <p:nvSpPr>
          <p:cNvPr id="3" name="Antrinis pavadinimas 2"/>
          <p:cNvSpPr>
            <a:spLocks noGrp="1"/>
          </p:cNvSpPr>
          <p:nvPr>
            <p:ph type="subTitle" idx="1"/>
          </p:nvPr>
        </p:nvSpPr>
        <p:spPr>
          <a:xfrm>
            <a:off x="2987824" y="5805264"/>
            <a:ext cx="6400800" cy="1752600"/>
          </a:xfrm>
        </p:spPr>
        <p:txBody>
          <a:bodyPr>
            <a:normAutofit/>
          </a:bodyPr>
          <a:lstStyle/>
          <a:p>
            <a:r>
              <a:rPr lang="lt-LT" sz="1400" dirty="0" smtClean="0"/>
              <a:t>Parengė: Sandra </a:t>
            </a:r>
            <a:r>
              <a:rPr lang="lt-LT" sz="1400" dirty="0" err="1" smtClean="0"/>
              <a:t>Bakanovaitė</a:t>
            </a:r>
            <a:endParaRPr lang="lt-LT" sz="1400" dirty="0"/>
          </a:p>
        </p:txBody>
      </p:sp>
    </p:spTree>
    <p:extLst>
      <p:ext uri="{BB962C8B-B14F-4D97-AF65-F5344CB8AC3E}">
        <p14:creationId xmlns:p14="http://schemas.microsoft.com/office/powerpoint/2010/main" val="7710803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467544" y="2335068"/>
            <a:ext cx="8229600" cy="4525963"/>
          </a:xfrm>
        </p:spPr>
        <p:txBody>
          <a:bodyPr>
            <a:normAutofit/>
          </a:bodyPr>
          <a:lstStyle/>
          <a:p>
            <a:r>
              <a:rPr lang="lt-LT" sz="2400" dirty="0" smtClean="0">
                <a:latin typeface="Arial Narrow" panose="020B0606020202030204" pitchFamily="34" charset="0"/>
              </a:rPr>
              <a:t>galimybių </a:t>
            </a:r>
            <a:r>
              <a:rPr lang="lt-LT" sz="2400" dirty="0" smtClean="0">
                <a:latin typeface="Arial Narrow" panose="020B0606020202030204" pitchFamily="34" charset="0"/>
              </a:rPr>
              <a:t>tyrinėjimas, pokyčių ieškojimas;</a:t>
            </a:r>
          </a:p>
          <a:p>
            <a:r>
              <a:rPr lang="lt-LT" sz="2400" dirty="0" smtClean="0">
                <a:latin typeface="Arial Narrow" panose="020B0606020202030204" pitchFamily="34" charset="0"/>
              </a:rPr>
              <a:t>problemos </a:t>
            </a:r>
            <a:r>
              <a:rPr lang="lt-LT" sz="2400" dirty="0" smtClean="0">
                <a:latin typeface="Arial Narrow" panose="020B0606020202030204" pitchFamily="34" charset="0"/>
              </a:rPr>
              <a:t>sprendimas iš kito taško;</a:t>
            </a:r>
          </a:p>
          <a:p>
            <a:r>
              <a:rPr lang="lt-LT" sz="2400" dirty="0" smtClean="0">
                <a:latin typeface="Arial Narrow" panose="020B0606020202030204" pitchFamily="34" charset="0"/>
              </a:rPr>
              <a:t>pažvelgimas </a:t>
            </a:r>
            <a:r>
              <a:rPr lang="lt-LT" sz="2400" dirty="0" smtClean="0">
                <a:latin typeface="Arial Narrow" panose="020B0606020202030204" pitchFamily="34" charset="0"/>
              </a:rPr>
              <a:t>į viską visiškai naujai, šviežiai;</a:t>
            </a:r>
          </a:p>
          <a:p>
            <a:r>
              <a:rPr lang="lt-LT" sz="2400" dirty="0" smtClean="0">
                <a:latin typeface="Arial Narrow" panose="020B0606020202030204" pitchFamily="34" charset="0"/>
              </a:rPr>
              <a:t>ėjimas </a:t>
            </a:r>
            <a:r>
              <a:rPr lang="lt-LT" sz="2400" dirty="0" smtClean="0">
                <a:latin typeface="Arial Narrow" panose="020B0606020202030204" pitchFamily="34" charset="0"/>
              </a:rPr>
              <a:t>nepramintais takeliais, „rėmų laužymas“;</a:t>
            </a:r>
          </a:p>
          <a:p>
            <a:endParaRPr lang="lt-LT" sz="2400" dirty="0" smtClean="0">
              <a:latin typeface="Arial Narrow" panose="020B0606020202030204" pitchFamily="34" charset="0"/>
            </a:endParaRP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10</a:t>
            </a:fld>
            <a:endParaRPr lang="lt-LT"/>
          </a:p>
        </p:txBody>
      </p:sp>
      <p:pic>
        <p:nvPicPr>
          <p:cNvPr id="7" name="Picture 3" descr="C:\Users\Admin\Desktop\7PGvQUIMxyAX4bRfdA0K1Tl72eJkfbmt4t8yenImKBXEejxNn4ZJNZ2ss5Ku7Cxt - Copy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915852"/>
            <a:ext cx="1141413" cy="876300"/>
          </a:xfrm>
          <a:prstGeom prst="rect">
            <a:avLst/>
          </a:prstGeom>
          <a:noFill/>
          <a:extLst>
            <a:ext uri="{909E8E84-426E-40DD-AFC4-6F175D3DCCD1}">
              <a14:hiddenFill xmlns:a14="http://schemas.microsoft.com/office/drawing/2010/main">
                <a:solidFill>
                  <a:srgbClr val="FFFFFF"/>
                </a:solidFill>
              </a14:hiddenFill>
            </a:ext>
          </a:extLst>
        </p:spPr>
      </p:pic>
      <p:sp>
        <p:nvSpPr>
          <p:cNvPr id="8" name="Stačiakampis 7"/>
          <p:cNvSpPr/>
          <p:nvPr/>
        </p:nvSpPr>
        <p:spPr>
          <a:xfrm>
            <a:off x="1547664" y="608791"/>
            <a:ext cx="6768752" cy="1200329"/>
          </a:xfrm>
          <a:prstGeom prst="rect">
            <a:avLst/>
          </a:prstGeom>
        </p:spPr>
        <p:txBody>
          <a:bodyPr wrap="square">
            <a:spAutoFit/>
          </a:bodyPr>
          <a:lstStyle/>
          <a:p>
            <a:r>
              <a:rPr lang="lt-LT" dirty="0">
                <a:latin typeface="Arial Narrow" panose="020B0606020202030204" pitchFamily="34" charset="0"/>
              </a:rPr>
              <a:t>– mąstymas nukreipiamas į alternatyvių būdų paiešką, kurie skatintų naujovių diegimą. Asmuo, demonstruojantis šį mąstymo tipą pabrėžia neįprastus, netradicinius, originalius veiklos būdus. Tai ypač novatoriškas asmenybės mąstymas</a:t>
            </a:r>
            <a:r>
              <a:rPr lang="lt-LT" dirty="0" smtClean="0">
                <a:latin typeface="Arial Narrow" panose="020B0606020202030204" pitchFamily="34" charset="0"/>
              </a:rPr>
              <a:t>; energija, augimas, naujos idėjos.</a:t>
            </a:r>
            <a:endParaRPr lang="lt-LT" dirty="0">
              <a:latin typeface="Arial Narrow" panose="020B0606020202030204" pitchFamily="34" charset="0"/>
            </a:endParaRPr>
          </a:p>
        </p:txBody>
      </p:sp>
    </p:spTree>
    <p:extLst>
      <p:ext uri="{BB962C8B-B14F-4D97-AF65-F5344CB8AC3E}">
        <p14:creationId xmlns:p14="http://schemas.microsoft.com/office/powerpoint/2010/main" val="25119744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611560" y="1916832"/>
            <a:ext cx="8075240" cy="4209331"/>
          </a:xfrm>
        </p:spPr>
        <p:txBody>
          <a:bodyPr/>
          <a:lstStyle/>
          <a:p>
            <a:r>
              <a:rPr lang="lt-LT" sz="2400" dirty="0" smtClean="0">
                <a:latin typeface="Arial Narrow" panose="020B0606020202030204" pitchFamily="34" charset="0"/>
              </a:rPr>
              <a:t>tvarka</a:t>
            </a:r>
            <a:r>
              <a:rPr lang="lt-LT" sz="2400" dirty="0" smtClean="0">
                <a:latin typeface="Arial Narrow" panose="020B0606020202030204" pitchFamily="34" charset="0"/>
              </a:rPr>
              <a:t>, dienotvarkė, pabrėžia, kas turi būti pasiekta;</a:t>
            </a:r>
          </a:p>
          <a:p>
            <a:r>
              <a:rPr lang="lt-LT" sz="2400" dirty="0" smtClean="0">
                <a:latin typeface="Arial Narrow" panose="020B0606020202030204" pitchFamily="34" charset="0"/>
              </a:rPr>
              <a:t>paaiškina </a:t>
            </a:r>
            <a:r>
              <a:rPr lang="lt-LT" sz="2400" dirty="0" smtClean="0">
                <a:latin typeface="Arial Narrow" panose="020B0606020202030204" pitchFamily="34" charset="0"/>
              </a:rPr>
              <a:t>strategiją, atsako už discipliną;</a:t>
            </a:r>
          </a:p>
          <a:p>
            <a:r>
              <a:rPr lang="lt-LT" sz="2400" dirty="0" smtClean="0">
                <a:latin typeface="Arial Narrow" panose="020B0606020202030204" pitchFamily="34" charset="0"/>
              </a:rPr>
              <a:t>nustato</a:t>
            </a:r>
            <a:r>
              <a:rPr lang="lt-LT" sz="2400" dirty="0" smtClean="0">
                <a:latin typeface="Arial Narrow" panose="020B0606020202030204" pitchFamily="34" charset="0"/>
              </a:rPr>
              <a:t>, kada turi būti daromi apibendrinimai, išvados, kada imamasi naujų žingsnių;</a:t>
            </a:r>
          </a:p>
          <a:p>
            <a:r>
              <a:rPr lang="lt-LT" sz="2400" dirty="0" smtClean="0">
                <a:latin typeface="Arial Narrow" panose="020B0606020202030204" pitchFamily="34" charset="0"/>
              </a:rPr>
              <a:t>dirba </a:t>
            </a:r>
            <a:r>
              <a:rPr lang="lt-LT" sz="2400" dirty="0" smtClean="0">
                <a:latin typeface="Arial Narrow" panose="020B0606020202030204" pitchFamily="34" charset="0"/>
              </a:rPr>
              <a:t>kaip fotografas, archyvaras, kuris renka visą informaciją, ją sistemina, išgrynina.</a:t>
            </a:r>
          </a:p>
          <a:p>
            <a:endParaRPr lang="lt-LT"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11</a:t>
            </a:fld>
            <a:endParaRPr lang="lt-LT"/>
          </a:p>
        </p:txBody>
      </p:sp>
      <p:pic>
        <p:nvPicPr>
          <p:cNvPr id="7" name="Picture 4" descr="C:\Users\Admin\Desktop\7PGvQUIMxyAX4bRfdA0K1Tl72eJkfbmt4t8yenImKBXEejxNn4ZJNZ2ss5Ku7Cxt - Copy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260648"/>
            <a:ext cx="1046162" cy="923925"/>
          </a:xfrm>
          <a:prstGeom prst="rect">
            <a:avLst/>
          </a:prstGeom>
          <a:noFill/>
          <a:extLst>
            <a:ext uri="{909E8E84-426E-40DD-AFC4-6F175D3DCCD1}">
              <a14:hiddenFill xmlns:a14="http://schemas.microsoft.com/office/drawing/2010/main">
                <a:solidFill>
                  <a:srgbClr val="FFFFFF"/>
                </a:solidFill>
              </a14:hiddenFill>
            </a:ext>
          </a:extLst>
        </p:spPr>
      </p:pic>
      <p:sp>
        <p:nvSpPr>
          <p:cNvPr id="8" name="Stačiakampis 7"/>
          <p:cNvSpPr/>
          <p:nvPr/>
        </p:nvSpPr>
        <p:spPr>
          <a:xfrm>
            <a:off x="1619672" y="266546"/>
            <a:ext cx="6390456" cy="1200329"/>
          </a:xfrm>
          <a:prstGeom prst="rect">
            <a:avLst/>
          </a:prstGeom>
        </p:spPr>
        <p:txBody>
          <a:bodyPr wrap="square">
            <a:spAutoFit/>
          </a:bodyPr>
          <a:lstStyle/>
          <a:p>
            <a:r>
              <a:rPr lang="lt-LT" dirty="0">
                <a:latin typeface="Arial Narrow" panose="020B0606020202030204" pitchFamily="34" charset="0"/>
              </a:rPr>
              <a:t>– tai „mąstymas apie mąstymą“, jo kontroliavimas ir organizacija. Asmuo mėlynąja skrybėle vadovauja diskusijos eigai, suteikia kalbėjimo teisę jos dalyviams, nustato eiliškumą, apibendrina rezultatus – tai lyg susitikimo „pirmininkas“.</a:t>
            </a:r>
          </a:p>
        </p:txBody>
      </p:sp>
    </p:spTree>
    <p:extLst>
      <p:ext uri="{BB962C8B-B14F-4D97-AF65-F5344CB8AC3E}">
        <p14:creationId xmlns:p14="http://schemas.microsoft.com/office/powerpoint/2010/main" val="9352010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dirty="0" smtClean="0">
                <a:latin typeface="Arial Narrow" panose="020B0606020202030204" pitchFamily="34" charset="0"/>
              </a:rPr>
              <a:t>Skrybėlių naudojimas</a:t>
            </a:r>
            <a:endParaRPr lang="lt-LT" dirty="0">
              <a:latin typeface="Arial Narrow" panose="020B0606020202030204" pitchFamily="34" charset="0"/>
            </a:endParaRPr>
          </a:p>
        </p:txBody>
      </p:sp>
      <p:sp>
        <p:nvSpPr>
          <p:cNvPr id="3" name="Turinio vietos rezervavimo ženklas 2"/>
          <p:cNvSpPr>
            <a:spLocks noGrp="1"/>
          </p:cNvSpPr>
          <p:nvPr>
            <p:ph idx="1"/>
          </p:nvPr>
        </p:nvSpPr>
        <p:spPr/>
        <p:txBody>
          <a:bodyPr>
            <a:normAutofit/>
          </a:bodyPr>
          <a:lstStyle/>
          <a:p>
            <a:r>
              <a:rPr lang="lt-LT" sz="2400" dirty="0" smtClean="0">
                <a:latin typeface="Arial Narrow" panose="020B0606020202030204" pitchFamily="34" charset="0"/>
              </a:rPr>
              <a:t>Skrybėlės gali būti naudojamos dviem būdais – galima paprasčiausiai pareikalauti nuoseklaus mąstymo būdo arba iš anksto sudaryti tam tikrą skrybėlių naudojimo seką.</a:t>
            </a:r>
          </a:p>
          <a:p>
            <a:r>
              <a:rPr lang="lt-LT" sz="2400" dirty="0" smtClean="0">
                <a:latin typeface="Arial Narrow" panose="020B0606020202030204" pitchFamily="34" charset="0"/>
              </a:rPr>
              <a:t>Nebūtina panaudoti visų skrybėlių; seka gali būti sudaryta iš dviejų, trijų ar daugiau skrybėlių;</a:t>
            </a:r>
          </a:p>
          <a:p>
            <a:r>
              <a:rPr lang="lt-LT" sz="2400" dirty="0" smtClean="0">
                <a:latin typeface="Arial Narrow" panose="020B0606020202030204" pitchFamily="34" charset="0"/>
              </a:rPr>
              <a:t>Rekomenduojama tiek minučių mąstyti viena ar kita skrybėle, kiek yra diskusijos dalyvių;</a:t>
            </a:r>
          </a:p>
          <a:p>
            <a:r>
              <a:rPr lang="lt-LT" sz="2400" dirty="0" smtClean="0">
                <a:latin typeface="Arial Narrow" panose="020B0606020202030204" pitchFamily="34" charset="0"/>
              </a:rPr>
              <a:t>Raudonajai skrybėlei užtenka vos minutės, nes ji nereikalauja pagrindimo;</a:t>
            </a:r>
          </a:p>
          <a:p>
            <a:r>
              <a:rPr lang="lt-LT" sz="2400" dirty="0" smtClean="0">
                <a:latin typeface="Arial Narrow" panose="020B0606020202030204" pitchFamily="34" charset="0"/>
              </a:rPr>
              <a:t>Mėlynoji skrybėlė pradeda ir baigia sprendimo priėmimą, diskusiją;</a:t>
            </a: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12</a:t>
            </a:fld>
            <a:endParaRPr lang="lt-LT"/>
          </a:p>
        </p:txBody>
      </p:sp>
    </p:spTree>
    <p:extLst>
      <p:ext uri="{BB962C8B-B14F-4D97-AF65-F5344CB8AC3E}">
        <p14:creationId xmlns:p14="http://schemas.microsoft.com/office/powerpoint/2010/main" val="20065031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en-US" dirty="0" err="1" smtClean="0">
                <a:latin typeface="Arial Narrow" panose="020B0606020202030204" pitchFamily="34" charset="0"/>
              </a:rPr>
              <a:t>Pavyzdys</a:t>
            </a:r>
            <a:r>
              <a:rPr lang="lt-LT" dirty="0" smtClean="0">
                <a:latin typeface="Arial Narrow" panose="020B0606020202030204" pitchFamily="34" charset="0"/>
              </a:rPr>
              <a:t>. Įsivaizduokime, kad...</a:t>
            </a:r>
            <a:endParaRPr lang="lt-LT" dirty="0">
              <a:latin typeface="Arial Narrow" panose="020B0606020202030204" pitchFamily="34" charset="0"/>
            </a:endParaRPr>
          </a:p>
        </p:txBody>
      </p:sp>
      <p:sp>
        <p:nvSpPr>
          <p:cNvPr id="3" name="Turinio vietos rezervavimo ženklas 2"/>
          <p:cNvSpPr>
            <a:spLocks noGrp="1"/>
          </p:cNvSpPr>
          <p:nvPr>
            <p:ph idx="1"/>
          </p:nvPr>
        </p:nvSpPr>
        <p:spPr>
          <a:xfrm>
            <a:off x="457200" y="1484784"/>
            <a:ext cx="3970784" cy="4641379"/>
          </a:xfrm>
        </p:spPr>
        <p:txBody>
          <a:bodyPr>
            <a:normAutofit/>
          </a:bodyPr>
          <a:lstStyle/>
          <a:p>
            <a:pPr marL="0" indent="0" fontAlgn="base">
              <a:buNone/>
            </a:pPr>
            <a:r>
              <a:rPr lang="en-US" sz="2400" dirty="0" err="1" smtClean="0">
                <a:latin typeface="Arial Narrow" panose="020B0606020202030204" pitchFamily="34" charset="0"/>
              </a:rPr>
              <a:t>Nekilnojamo</a:t>
            </a:r>
            <a:r>
              <a:rPr lang="en-US" sz="2400" dirty="0" smtClean="0">
                <a:latin typeface="Arial Narrow" panose="020B0606020202030204" pitchFamily="34" charset="0"/>
              </a:rPr>
              <a:t> </a:t>
            </a:r>
            <a:r>
              <a:rPr lang="en-US" sz="2400" dirty="0" err="1" smtClean="0">
                <a:latin typeface="Arial Narrow" panose="020B0606020202030204" pitchFamily="34" charset="0"/>
              </a:rPr>
              <a:t>turto</a:t>
            </a:r>
            <a:r>
              <a:rPr lang="en-US" sz="2400" dirty="0" smtClean="0">
                <a:latin typeface="Arial Narrow" panose="020B0606020202030204" pitchFamily="34" charset="0"/>
              </a:rPr>
              <a:t> </a:t>
            </a:r>
            <a:r>
              <a:rPr lang="en-US" sz="2400" dirty="0" err="1" smtClean="0">
                <a:latin typeface="Arial Narrow" panose="020B0606020202030204" pitchFamily="34" charset="0"/>
              </a:rPr>
              <a:t>kompanij</a:t>
            </a:r>
            <a:r>
              <a:rPr lang="lt-LT" sz="2400" dirty="0" err="1" smtClean="0">
                <a:latin typeface="Arial Narrow" panose="020B0606020202030204" pitchFamily="34" charset="0"/>
              </a:rPr>
              <a:t>os</a:t>
            </a:r>
            <a:r>
              <a:rPr lang="lt-LT" sz="2400" dirty="0" smtClean="0">
                <a:latin typeface="Arial Narrow" panose="020B0606020202030204" pitchFamily="34" charset="0"/>
              </a:rPr>
              <a:t> vadovybė </a:t>
            </a:r>
            <a:r>
              <a:rPr lang="en-US" sz="2400" dirty="0" smtClean="0">
                <a:latin typeface="Arial Narrow" panose="020B0606020202030204" pitchFamily="34" charset="0"/>
              </a:rPr>
              <a:t> </a:t>
            </a:r>
            <a:r>
              <a:rPr lang="lt-LT" sz="2400" dirty="0" smtClean="0">
                <a:latin typeface="Arial Narrow" panose="020B0606020202030204" pitchFamily="34" charset="0"/>
              </a:rPr>
              <a:t>sprendžia, kad yra reikiamybė įsigyti naują administracinį pastatą. Ekonominė situacija gera, laisvos vietos esamuose biuruose mažėja, tikrai bus norinčių dirbti naujuose biuruose. Nusprendžiama naudotis 6 skrybėlių metodu susirinkime dėl sprendimo priėmimo.</a:t>
            </a:r>
            <a:endParaRPr lang="lt-LT" sz="2400" dirty="0">
              <a:latin typeface="Arial Narrow" panose="020B0606020202030204" pitchFamily="34" charset="0"/>
            </a:endParaRPr>
          </a:p>
          <a:p>
            <a:pPr fontAlgn="base"/>
            <a:endParaRPr lang="lt-LT" dirty="0" smtClean="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13</a:t>
            </a:fld>
            <a:endParaRPr lang="lt-LT"/>
          </a:p>
        </p:txBody>
      </p:sp>
      <p:pic>
        <p:nvPicPr>
          <p:cNvPr id="5122" name="Picture 2" descr="C:\Users\Admin\Desktop\6a00d8341d094d53ef019b0071c177970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3462" y="2120708"/>
            <a:ext cx="4608512" cy="30394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99396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Admin\Desktop\economic-growt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3245840"/>
            <a:ext cx="3243438" cy="3234090"/>
          </a:xfrm>
          <a:prstGeom prst="rect">
            <a:avLst/>
          </a:prstGeom>
          <a:noFill/>
          <a:extLst>
            <a:ext uri="{909E8E84-426E-40DD-AFC4-6F175D3DCCD1}">
              <a14:hiddenFill xmlns:a14="http://schemas.microsoft.com/office/drawing/2010/main">
                <a:solidFill>
                  <a:srgbClr val="FFFFFF"/>
                </a:solidFill>
              </a14:hiddenFill>
            </a:ext>
          </a:extLst>
        </p:spPr>
      </p:pic>
      <p:sp>
        <p:nvSpPr>
          <p:cNvPr id="3" name="Turinio vietos rezervavimo ženklas 2"/>
          <p:cNvSpPr>
            <a:spLocks noGrp="1"/>
          </p:cNvSpPr>
          <p:nvPr>
            <p:ph idx="1"/>
          </p:nvPr>
        </p:nvSpPr>
        <p:spPr>
          <a:xfrm>
            <a:off x="467544" y="188640"/>
            <a:ext cx="8219256" cy="5937523"/>
          </a:xfrm>
        </p:spPr>
        <p:txBody>
          <a:bodyPr>
            <a:normAutofit/>
          </a:bodyPr>
          <a:lstStyle/>
          <a:p>
            <a:pPr marL="0" indent="0" fontAlgn="base">
              <a:buNone/>
            </a:pPr>
            <a:endParaRPr lang="lt-LT" sz="2400" dirty="0" smtClean="0"/>
          </a:p>
          <a:p>
            <a:pPr marL="0" indent="0" fontAlgn="base">
              <a:buNone/>
            </a:pPr>
            <a:endParaRPr lang="lt-LT" sz="2400" dirty="0"/>
          </a:p>
          <a:p>
            <a:pPr marL="0" indent="0" fontAlgn="base">
              <a:buNone/>
            </a:pPr>
            <a:r>
              <a:rPr lang="lt-LT" sz="2400" dirty="0" smtClean="0">
                <a:latin typeface="Arial Narrow" panose="020B0606020202030204" pitchFamily="34" charset="0"/>
              </a:rPr>
              <a:t>Žvelgdami į problemą su balta skrybėle jie analizuoja duomenis ir informaciją, kuriuos turi. Svarstoma laisva vieta esamame biure, kokia kryptimi ir greičiu ji mažėja. Išsiaiškinama, kad jei būrų rengiamas naujas blokas, iki to laiko, kol jis būtų baigtas – bus didelis laisvos vietos esamame biure trūkumas. Esama ekonominė situacija, jos augimas ir prognozės rodo, kad taip ir išliks bent jau tuo periodu, kuriuo bus įrenginėjamas biurų blokas. </a:t>
            </a:r>
          </a:p>
          <a:p>
            <a:pPr marL="0" indent="0" fontAlgn="base">
              <a:buNone/>
            </a:pPr>
            <a:endParaRPr lang="lt-LT" dirty="0"/>
          </a:p>
          <a:p>
            <a:pPr fontAlgn="base"/>
            <a:endParaRPr lang="lt-LT" dirty="0" smtClean="0"/>
          </a:p>
          <a:p>
            <a:pPr algn="ctr" fontAlgn="base"/>
            <a:endParaRPr lang="lt-LT" dirty="0"/>
          </a:p>
          <a:p>
            <a:pPr fontAlgn="base"/>
            <a:endParaRPr lang="lt-LT" dirty="0" smtClean="0"/>
          </a:p>
          <a:p>
            <a:pPr fontAlgn="base"/>
            <a:endParaRPr lang="lt-LT" dirty="0"/>
          </a:p>
          <a:p>
            <a:pPr fontAlgn="base"/>
            <a:endParaRPr lang="lt-LT" dirty="0" smtClean="0"/>
          </a:p>
          <a:p>
            <a:endParaRPr lang="lt-LT"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14</a:t>
            </a:fld>
            <a:endParaRPr lang="lt-LT" dirty="0"/>
          </a:p>
        </p:txBody>
      </p:sp>
      <p:pic>
        <p:nvPicPr>
          <p:cNvPr id="6146" name="Picture 2" descr="C:\Users\Admin\Desktop\7PGvQUIMxyAX4bRfdA0K1Tl72eJkfbmt4t8yenImKBXEejxNn4ZJNZ2ss5Ku7Cx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88640"/>
            <a:ext cx="1206500" cy="830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96610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611560" y="1384934"/>
            <a:ext cx="8229600" cy="4525963"/>
          </a:xfrm>
        </p:spPr>
        <p:txBody>
          <a:bodyPr>
            <a:normAutofit/>
          </a:bodyPr>
          <a:lstStyle/>
          <a:p>
            <a:pPr marL="0" indent="0" fontAlgn="base">
              <a:buNone/>
            </a:pPr>
            <a:r>
              <a:rPr lang="lt-LT" sz="2400" dirty="0" smtClean="0">
                <a:latin typeface="Arial Narrow" panose="020B0606020202030204" pitchFamily="34" charset="0"/>
              </a:rPr>
              <a:t>Su raudona skrybėle, kai kurie vadovai mano, kad siūlomas pastatas neatrodo labai išvaizdus, nors jis ir būtų itin taupus variantas, jie nerimauja, kad dėl savo išvaizdos jis bus atstumiantis ir darbuotojams nebus gera jame dirbti.</a:t>
            </a:r>
          </a:p>
          <a:p>
            <a:pPr fontAlgn="base"/>
            <a:endParaRPr lang="lt-LT" dirty="0">
              <a:latin typeface="Arial Narrow" panose="020B0606020202030204" pitchFamily="34" charset="0"/>
            </a:endParaRPr>
          </a:p>
          <a:p>
            <a:pPr fontAlgn="base"/>
            <a:endParaRPr lang="lt-LT" dirty="0" smtClean="0"/>
          </a:p>
          <a:p>
            <a:endParaRPr lang="lt-LT"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15</a:t>
            </a:fld>
            <a:endParaRPr lang="lt-LT"/>
          </a:p>
        </p:txBody>
      </p:sp>
      <p:pic>
        <p:nvPicPr>
          <p:cNvPr id="7170" name="Picture 2" descr="C:\Users\Admin\Desktop\7PGvQUIMxyAX4bRfdA0K1Tl72eJkfbmt4t8yenImKBXEejxNn4ZJNZ2ss5Ku7Cxt -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548680"/>
            <a:ext cx="1084262" cy="85725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Desktop\t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996951"/>
            <a:ext cx="5112568" cy="3237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2705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p:txBody>
          <a:bodyPr>
            <a:normAutofit fontScale="70000" lnSpcReduction="20000"/>
          </a:bodyPr>
          <a:lstStyle/>
          <a:p>
            <a:pPr fontAlgn="base"/>
            <a:endParaRPr lang="lt-LT" dirty="0" smtClean="0"/>
          </a:p>
          <a:p>
            <a:pPr marL="0" indent="0" fontAlgn="base">
              <a:buNone/>
            </a:pPr>
            <a:r>
              <a:rPr lang="lt-LT" dirty="0" smtClean="0">
                <a:latin typeface="Arial Narrow" panose="020B0606020202030204" pitchFamily="34" charset="0"/>
              </a:rPr>
              <a:t>Kai su juoda skrybėle -  jie nerimauja, kad valstybės ekonominiai spėjimai gali būti klaidingi. O jei ir pastatas nėra išvaizdus ir patrauklus, tai nepavyks prisitraukti ir kitų kompanijų, kurios galėtų kartu su jais naudotis pastatu.</a:t>
            </a:r>
            <a:endParaRPr lang="lt-LT" dirty="0">
              <a:latin typeface="Arial Narrow" panose="020B0606020202030204" pitchFamily="34" charset="0"/>
            </a:endParaRPr>
          </a:p>
          <a:p>
            <a:pPr fontAlgn="base"/>
            <a:endParaRPr lang="lt-LT" dirty="0" smtClean="0"/>
          </a:p>
          <a:p>
            <a:pPr fontAlgn="base"/>
            <a:endParaRPr lang="lt-LT" dirty="0"/>
          </a:p>
          <a:p>
            <a:pPr marL="0" indent="0" fontAlgn="base">
              <a:buNone/>
            </a:pPr>
            <a:endParaRPr lang="lt-LT" dirty="0" smtClean="0"/>
          </a:p>
          <a:p>
            <a:pPr marL="0" indent="0" fontAlgn="base">
              <a:buNone/>
            </a:pPr>
            <a:endParaRPr lang="lt-LT" dirty="0"/>
          </a:p>
          <a:p>
            <a:pPr marL="0" indent="0" fontAlgn="base">
              <a:buNone/>
            </a:pPr>
            <a:r>
              <a:rPr lang="lt-LT" dirty="0" smtClean="0">
                <a:latin typeface="Arial Narrow" panose="020B0606020202030204" pitchFamily="34" charset="0"/>
              </a:rPr>
              <a:t>Su geltonąja , vėl grįžtam prie manymo, kad ekonomika laikysis tinkame lygmenyje, bus galima uždirbti iš to didelius pinigus ir gerai investuoti. Jei jiems </a:t>
            </a:r>
            <a:r>
              <a:rPr lang="lt-LT" dirty="0" err="1" smtClean="0">
                <a:latin typeface="Arial Narrow" panose="020B0606020202030204" pitchFamily="34" charset="0"/>
              </a:rPr>
              <a:t>pasisiseks</a:t>
            </a:r>
            <a:r>
              <a:rPr lang="lt-LT" dirty="0" smtClean="0">
                <a:latin typeface="Arial Narrow" panose="020B0606020202030204" pitchFamily="34" charset="0"/>
              </a:rPr>
              <a:t>, jei ir ateitų ekonominis nuosmukis būtų galima parduoti pastatą , arba išnuomoti kažkam su ilgo laikotarpio sutartimi, kuri garantuotų </a:t>
            </a:r>
            <a:r>
              <a:rPr lang="lt-LT" dirty="0" err="1" smtClean="0">
                <a:latin typeface="Arial Narrow" panose="020B0606020202030204" pitchFamily="34" charset="0"/>
              </a:rPr>
              <a:t>uždirbį</a:t>
            </a:r>
            <a:r>
              <a:rPr lang="lt-LT" dirty="0" smtClean="0">
                <a:latin typeface="Arial Narrow" panose="020B0606020202030204" pitchFamily="34" charset="0"/>
              </a:rPr>
              <a:t> recesijos laikotarpiu.</a:t>
            </a:r>
          </a:p>
          <a:p>
            <a:pPr marL="0" indent="0" fontAlgn="base">
              <a:buNone/>
            </a:pPr>
            <a:endParaRPr lang="lt-LT" dirty="0">
              <a:latin typeface="Arial Narrow" panose="020B0606020202030204" pitchFamily="34" charset="0"/>
            </a:endParaRPr>
          </a:p>
          <a:p>
            <a:pPr marL="0" indent="0" fontAlgn="base">
              <a:buNone/>
            </a:pPr>
            <a:endParaRPr lang="lt-LT" dirty="0" smtClean="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16</a:t>
            </a:fld>
            <a:endParaRPr lang="lt-LT"/>
          </a:p>
        </p:txBody>
      </p:sp>
      <p:pic>
        <p:nvPicPr>
          <p:cNvPr id="8194" name="Picture 2" descr="C:\Users\Admin\Desktop\7PGvQUIMxyAX4bRfdA0K1Tl72eJkfbmt4t8yenImKBXEejxNn4ZJNZ2ss5Ku7Cxt - Copy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135" y="980728"/>
            <a:ext cx="1046162" cy="744537"/>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Desktop\7PGvQUIMxyAX4bRfdA0K1Tl72eJkfbmt4t8yenImKBXEejxNn4ZJNZ2ss5Ku7Cxt - Copy (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3024333"/>
            <a:ext cx="1122363" cy="923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8152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467544" y="1196752"/>
            <a:ext cx="8219256" cy="4929411"/>
          </a:xfrm>
        </p:spPr>
        <p:txBody>
          <a:bodyPr>
            <a:normAutofit/>
          </a:bodyPr>
          <a:lstStyle/>
          <a:p>
            <a:pPr marL="0" indent="0" fontAlgn="base">
              <a:buNone/>
            </a:pPr>
            <a:r>
              <a:rPr lang="lt-LT" sz="2600" dirty="0"/>
              <a:t> </a:t>
            </a:r>
            <a:r>
              <a:rPr lang="lt-LT" sz="2400" dirty="0" smtClean="0">
                <a:latin typeface="Arial Narrow" panose="020B0606020202030204" pitchFamily="34" charset="0"/>
              </a:rPr>
              <a:t>Su žaliąja skrybėle jie mąsto, gal būtų reikalinga pakeisti pastato dizainą, kad jis taptų patrauklesnis. Galbūt jie galėtų padaryti tokį biurų kompleksą, kuris būtų geidžiamas nuomai bet kokiu ekonominiu laikotarpiu. </a:t>
            </a:r>
          </a:p>
          <a:p>
            <a:pPr marL="0" indent="0" fontAlgn="base">
              <a:buNone/>
            </a:pPr>
            <a:endParaRPr lang="lt-LT" dirty="0"/>
          </a:p>
          <a:p>
            <a:pPr marL="0" indent="0" fontAlgn="base">
              <a:buNone/>
            </a:pPr>
            <a:endParaRPr lang="lt-LT" dirty="0"/>
          </a:p>
          <a:p>
            <a:pPr marL="0" indent="0" fontAlgn="base">
              <a:buNone/>
            </a:pPr>
            <a:r>
              <a:rPr lang="lt-LT" sz="2400" dirty="0" smtClean="0">
                <a:latin typeface="Arial Narrow" panose="020B0606020202030204" pitchFamily="34" charset="0"/>
              </a:rPr>
              <a:t>Mėlynoji skrybėlė buvo naudojama susitikimo vadovo. Ji buvo naudojama tam, kad buvo kontroliuojamas pats susitikimas, kad būtų galima nustatyti, kas kalba, kada keičiama skrybėlė, kad nebūtų kritikuojami kitų žmonių pasisakymai ir pan.</a:t>
            </a:r>
          </a:p>
          <a:p>
            <a:endParaRPr lang="lt-LT" sz="2600" dirty="0"/>
          </a:p>
          <a:p>
            <a:endParaRPr lang="lt-LT"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17</a:t>
            </a:fld>
            <a:endParaRPr lang="lt-LT"/>
          </a:p>
        </p:txBody>
      </p:sp>
      <p:pic>
        <p:nvPicPr>
          <p:cNvPr id="9218" name="Picture 2" descr="C:\Users\Admin\Desktop\7PGvQUIMxyAX4bRfdA0K1Tl72eJkfbmt4t8yenImKBXEejxNn4ZJNZ2ss5Ku7Cxt - Copy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60648"/>
            <a:ext cx="1141412" cy="87630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Admin\Desktop\7PGvQUIMxyAX4bRfdA0K1Tl72eJkfbmt4t8yenImKBXEejxNn4ZJNZ2ss5Ku7Cxt - Copy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827" y="3026866"/>
            <a:ext cx="1046162" cy="923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1281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dirty="0" smtClean="0">
                <a:latin typeface="Arial Narrow" panose="020B0606020202030204" pitchFamily="34" charset="0"/>
              </a:rPr>
              <a:t>Metodo pranašumai</a:t>
            </a:r>
            <a:endParaRPr lang="lt-LT" dirty="0">
              <a:latin typeface="Arial Narrow" panose="020B0606020202030204" pitchFamily="34" charset="0"/>
            </a:endParaRPr>
          </a:p>
        </p:txBody>
      </p:sp>
      <p:sp>
        <p:nvSpPr>
          <p:cNvPr id="3" name="Turinio vietos rezervavimo ženklas 2"/>
          <p:cNvSpPr>
            <a:spLocks noGrp="1"/>
          </p:cNvSpPr>
          <p:nvPr>
            <p:ph idx="1"/>
          </p:nvPr>
        </p:nvSpPr>
        <p:spPr/>
        <p:txBody>
          <a:bodyPr/>
          <a:lstStyle/>
          <a:p>
            <a:r>
              <a:rPr lang="lt-LT" sz="2400" dirty="0" smtClean="0">
                <a:latin typeface="Arial Narrow" panose="020B0606020202030204" pitchFamily="34" charset="0"/>
              </a:rPr>
              <a:t>Sutrumpinamas sprendimo priėmimo laikas;</a:t>
            </a:r>
          </a:p>
          <a:p>
            <a:r>
              <a:rPr lang="lt-LT" sz="2400" dirty="0" smtClean="0">
                <a:latin typeface="Arial Narrow" panose="020B0606020202030204" pitchFamily="34" charset="0"/>
              </a:rPr>
              <a:t>Įspūdis, kad sprendimas atsiranda tarsi iš niekur;</a:t>
            </a:r>
          </a:p>
          <a:p>
            <a:r>
              <a:rPr lang="lt-LT" sz="2400" dirty="0" smtClean="0">
                <a:latin typeface="Arial Narrow" panose="020B0606020202030204" pitchFamily="34" charset="0"/>
              </a:rPr>
              <a:t>Galų gale, dažniausiai visi priimami </a:t>
            </a:r>
            <a:r>
              <a:rPr lang="lt-LT" sz="2400" dirty="0" smtClean="0">
                <a:latin typeface="Arial Narrow" panose="020B0606020202030204" pitchFamily="34" charset="0"/>
              </a:rPr>
              <a:t>sprendimai </a:t>
            </a:r>
            <a:r>
              <a:rPr lang="lt-LT" sz="2400" dirty="0" smtClean="0">
                <a:latin typeface="Arial Narrow" panose="020B0606020202030204" pitchFamily="34" charset="0"/>
              </a:rPr>
              <a:t>yra „raudonosios skrybėlės“ – paremti emocijomis, jausmais;</a:t>
            </a:r>
          </a:p>
          <a:p>
            <a:endParaRPr lang="lt-LT" dirty="0" smtClean="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18</a:t>
            </a:fld>
            <a:endParaRPr lang="lt-LT"/>
          </a:p>
        </p:txBody>
      </p:sp>
      <p:pic>
        <p:nvPicPr>
          <p:cNvPr id="1026" name="Picture 2" descr="C:\Users\Sandra\Desktop\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1880" y="3284984"/>
            <a:ext cx="2304256" cy="3076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6171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a:xfrm>
            <a:off x="467544" y="620688"/>
            <a:ext cx="8229600" cy="1143000"/>
          </a:xfrm>
        </p:spPr>
        <p:txBody>
          <a:bodyPr>
            <a:normAutofit fontScale="90000"/>
          </a:bodyPr>
          <a:lstStyle/>
          <a:p>
            <a:r>
              <a:rPr lang="lt-LT" dirty="0" smtClean="0">
                <a:latin typeface="Arial Narrow" panose="020B0606020202030204" pitchFamily="34" charset="0"/>
              </a:rPr>
              <a:t>Metodo tikslas</a:t>
            </a:r>
            <a:br>
              <a:rPr lang="lt-LT" dirty="0" smtClean="0">
                <a:latin typeface="Arial Narrow" panose="020B0606020202030204" pitchFamily="34" charset="0"/>
              </a:rPr>
            </a:br>
            <a:endParaRPr lang="lt-LT" dirty="0">
              <a:latin typeface="Arial Narrow" panose="020B0606020202030204" pitchFamily="34" charset="0"/>
            </a:endParaRPr>
          </a:p>
        </p:txBody>
      </p:sp>
      <p:sp>
        <p:nvSpPr>
          <p:cNvPr id="3" name="Turinio vietos rezervavimo ženklas 2"/>
          <p:cNvSpPr>
            <a:spLocks noGrp="1"/>
          </p:cNvSpPr>
          <p:nvPr>
            <p:ph idx="1"/>
          </p:nvPr>
        </p:nvSpPr>
        <p:spPr/>
        <p:txBody>
          <a:bodyPr>
            <a:normAutofit/>
          </a:bodyPr>
          <a:lstStyle/>
          <a:p>
            <a:r>
              <a:rPr lang="lt-LT" sz="2400" dirty="0" smtClean="0">
                <a:latin typeface="Arial Narrow" panose="020B0606020202030204" pitchFamily="34" charset="0"/>
              </a:rPr>
              <a:t>Neišryškinti </a:t>
            </a:r>
            <a:r>
              <a:rPr lang="lt-LT" sz="2400" dirty="0" smtClean="0">
                <a:latin typeface="Arial Narrow" panose="020B0606020202030204" pitchFamily="34" charset="0"/>
              </a:rPr>
              <a:t>kiekvieno </a:t>
            </a:r>
            <a:r>
              <a:rPr lang="lt-LT" sz="2400" dirty="0" smtClean="0">
                <a:latin typeface="Arial Narrow" panose="020B0606020202030204" pitchFamily="34" charset="0"/>
              </a:rPr>
              <a:t>sprendime dalyvaujančiojo EGO, bet paversti viską žaidimu;</a:t>
            </a:r>
          </a:p>
          <a:p>
            <a:r>
              <a:rPr lang="lt-LT" sz="2400" dirty="0" smtClean="0">
                <a:latin typeface="Arial Narrow" panose="020B0606020202030204" pitchFamily="34" charset="0"/>
              </a:rPr>
              <a:t>Spartus mąstymo „persijungimas“ ir gebėjimas naudoti kelis įrankius;</a:t>
            </a:r>
          </a:p>
          <a:p>
            <a:r>
              <a:rPr lang="lt-LT" sz="2400" dirty="0" smtClean="0">
                <a:latin typeface="Arial Narrow" panose="020B0606020202030204" pitchFamily="34" charset="0"/>
              </a:rPr>
              <a:t>Mąstymo lengvumas, paprastumas, vienu metu mąstoma apie vieną dalyką;</a:t>
            </a: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19</a:t>
            </a:fld>
            <a:endParaRPr lang="lt-LT"/>
          </a:p>
        </p:txBody>
      </p:sp>
      <p:pic>
        <p:nvPicPr>
          <p:cNvPr id="2050" name="Picture 2" descr="C:\Users\Sandra\Desktop\dont-feed-the-ego.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5856" y="3431499"/>
            <a:ext cx="2781300" cy="2781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7814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lstStyle/>
          <a:p>
            <a:r>
              <a:rPr lang="lt-LT" dirty="0" smtClean="0">
                <a:latin typeface="Arial Narrow" panose="020B0606020202030204" pitchFamily="34" charset="0"/>
              </a:rPr>
              <a:t>Metodo universalumas</a:t>
            </a:r>
            <a:endParaRPr lang="lt-LT" dirty="0">
              <a:latin typeface="Arial Narrow" panose="020B0606020202030204" pitchFamily="34" charset="0"/>
            </a:endParaRPr>
          </a:p>
        </p:txBody>
      </p:sp>
      <p:sp>
        <p:nvSpPr>
          <p:cNvPr id="3" name="Turinio vietos rezervavimo ženklas 2"/>
          <p:cNvSpPr>
            <a:spLocks noGrp="1"/>
          </p:cNvSpPr>
          <p:nvPr>
            <p:ph idx="1"/>
          </p:nvPr>
        </p:nvSpPr>
        <p:spPr>
          <a:xfrm>
            <a:off x="4427984" y="1556793"/>
            <a:ext cx="4320480" cy="3096344"/>
          </a:xfrm>
        </p:spPr>
        <p:txBody>
          <a:bodyPr>
            <a:normAutofit fontScale="85000" lnSpcReduction="10000"/>
          </a:bodyPr>
          <a:lstStyle/>
          <a:p>
            <a:pPr marL="0" indent="0">
              <a:buNone/>
            </a:pPr>
            <a:r>
              <a:rPr lang="lt-LT" sz="2400" dirty="0" smtClean="0">
                <a:latin typeface="Arial Narrow" panose="020B0606020202030204" pitchFamily="34" charset="0"/>
              </a:rPr>
              <a:t>Metodo autorius </a:t>
            </a:r>
            <a:r>
              <a:rPr lang="lt-LT" sz="2400" dirty="0" err="1" smtClean="0">
                <a:latin typeface="Arial Narrow" panose="020B0606020202030204" pitchFamily="34" charset="0"/>
              </a:rPr>
              <a:t>Edward</a:t>
            </a:r>
            <a:r>
              <a:rPr lang="lt-LT" sz="2400" dirty="0" smtClean="0">
                <a:latin typeface="Arial Narrow" panose="020B0606020202030204" pitchFamily="34" charset="0"/>
              </a:rPr>
              <a:t> </a:t>
            </a:r>
            <a:r>
              <a:rPr lang="lt-LT" sz="2400" dirty="0" err="1" smtClean="0">
                <a:latin typeface="Arial Narrow" panose="020B0606020202030204" pitchFamily="34" charset="0"/>
              </a:rPr>
              <a:t>de</a:t>
            </a:r>
            <a:r>
              <a:rPr lang="lt-LT" sz="2400" dirty="0" smtClean="0">
                <a:latin typeface="Arial Narrow" panose="020B0606020202030204" pitchFamily="34" charset="0"/>
              </a:rPr>
              <a:t> Bono (kilęs iš Maltos) jį plačiajai visuomenei pristatė 1980 m. Anot jo, šis metodas įtakoja mąstymo produktyvumo padidėjimą net keliais šimtais procentų. Jis gali būti taip pat sėkmingai naudojamas tiek didžiulių korporacijų darbe, tiek su darželinukų grupėmis (4-5 m.)</a:t>
            </a:r>
            <a:endParaRPr lang="en-US" sz="2400" dirty="0" smtClean="0">
              <a:latin typeface="Arial Narrow" panose="020B0606020202030204" pitchFamily="34" charset="0"/>
            </a:endParaRPr>
          </a:p>
          <a:p>
            <a:pPr marL="0" indent="0">
              <a:buNone/>
            </a:pPr>
            <a:endParaRPr lang="lt-LT" sz="2400" dirty="0" smtClean="0">
              <a:latin typeface="Arial Narrow" panose="020B0606020202030204" pitchFamily="34" charset="0"/>
            </a:endParaRPr>
          </a:p>
          <a:p>
            <a:pPr marL="0" indent="0">
              <a:buNone/>
            </a:pPr>
            <a:r>
              <a:rPr lang="lt-LT" sz="2400" dirty="0" err="1" smtClean="0">
                <a:latin typeface="Arial Narrow" panose="020B0606020202030204" pitchFamily="34" charset="0"/>
              </a:rPr>
              <a:t>Edward</a:t>
            </a:r>
            <a:r>
              <a:rPr lang="lt-LT" sz="2400" dirty="0" smtClean="0">
                <a:latin typeface="Arial Narrow" panose="020B0606020202030204" pitchFamily="34" charset="0"/>
              </a:rPr>
              <a:t> </a:t>
            </a:r>
            <a:r>
              <a:rPr lang="lt-LT" sz="2400" dirty="0" err="1" smtClean="0">
                <a:latin typeface="Arial Narrow" panose="020B0606020202030204" pitchFamily="34" charset="0"/>
              </a:rPr>
              <a:t>de</a:t>
            </a:r>
            <a:r>
              <a:rPr lang="lt-LT" sz="2400" dirty="0" smtClean="0">
                <a:latin typeface="Arial Narrow" panose="020B0606020202030204" pitchFamily="34" charset="0"/>
              </a:rPr>
              <a:t> Bono „Mąstyk kitaip</a:t>
            </a:r>
            <a:r>
              <a:rPr lang="en-US" sz="2400" dirty="0" smtClean="0">
                <a:latin typeface="Arial Narrow" panose="020B0606020202030204" pitchFamily="34" charset="0"/>
              </a:rPr>
              <a:t>!</a:t>
            </a:r>
            <a:r>
              <a:rPr lang="lt-LT" sz="2400" dirty="0" smtClean="0">
                <a:latin typeface="Arial Narrow" panose="020B0606020202030204" pitchFamily="34" charset="0"/>
              </a:rPr>
              <a:t>“</a:t>
            </a:r>
            <a:r>
              <a:rPr lang="en-US" sz="2400" dirty="0" smtClean="0">
                <a:latin typeface="Arial Narrow" panose="020B0606020202030204" pitchFamily="34" charset="0"/>
              </a:rPr>
              <a:t>  Alma </a:t>
            </a:r>
            <a:r>
              <a:rPr lang="en-US" sz="2400" dirty="0" err="1" smtClean="0">
                <a:latin typeface="Arial Narrow" panose="020B0606020202030204" pitchFamily="34" charset="0"/>
              </a:rPr>
              <a:t>littera</a:t>
            </a:r>
            <a:r>
              <a:rPr lang="en-US" sz="2400" dirty="0" smtClean="0">
                <a:latin typeface="Arial Narrow" panose="020B0606020202030204" pitchFamily="34" charset="0"/>
              </a:rPr>
              <a:t>, 2008 m.</a:t>
            </a:r>
            <a:endParaRPr lang="lt-LT" sz="2400" dirty="0">
              <a:latin typeface="Arial Narrow" panose="020B0606020202030204" pitchFamily="34" charset="0"/>
            </a:endParaRPr>
          </a:p>
        </p:txBody>
      </p:sp>
      <p:sp>
        <p:nvSpPr>
          <p:cNvPr id="4" name="Datos vietos rezervavimo ženklas 3"/>
          <p:cNvSpPr>
            <a:spLocks noGrp="1"/>
          </p:cNvSpPr>
          <p:nvPr>
            <p:ph type="dt" sz="half" idx="10"/>
          </p:nvPr>
        </p:nvSpPr>
        <p:spPr/>
        <p:txBody>
          <a:bodyPr/>
          <a:lstStyle/>
          <a:p>
            <a:fld id="{E65AF4B1-D5BC-4CE0-B4DB-EDE442F8F7C9}"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2</a:t>
            </a:fld>
            <a:endParaRPr lang="lt-LT"/>
          </a:p>
        </p:txBody>
      </p:sp>
      <p:pic>
        <p:nvPicPr>
          <p:cNvPr id="1026" name="Picture 2" descr="C:\Users\Admin\Desktop\Edward-de-Bo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78977"/>
            <a:ext cx="3757630" cy="31901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976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skrybeles.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547664" y="908720"/>
            <a:ext cx="6142038" cy="4525963"/>
          </a:xfrm>
        </p:spPr>
      </p:pic>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20</a:t>
            </a:fld>
            <a:endParaRPr lang="lt-LT"/>
          </a:p>
        </p:txBody>
      </p:sp>
      <p:sp>
        <p:nvSpPr>
          <p:cNvPr id="2" name="TextBox 1"/>
          <p:cNvSpPr txBox="1"/>
          <p:nvPr/>
        </p:nvSpPr>
        <p:spPr>
          <a:xfrm>
            <a:off x="1105054" y="260648"/>
            <a:ext cx="7632848" cy="369332"/>
          </a:xfrm>
          <a:prstGeom prst="rect">
            <a:avLst/>
          </a:prstGeom>
          <a:noFill/>
        </p:spPr>
        <p:txBody>
          <a:bodyPr wrap="square" rtlCol="0">
            <a:spAutoFit/>
          </a:bodyPr>
          <a:lstStyle/>
          <a:p>
            <a:r>
              <a:rPr lang="lt-LT" dirty="0" smtClean="0">
                <a:latin typeface="Arial Narrow" panose="020B0606020202030204" pitchFamily="34" charset="0"/>
              </a:rPr>
              <a:t>Pabaigai. Linksmai apie šį metodą </a:t>
            </a:r>
            <a:r>
              <a:rPr lang="lt-LT" dirty="0" smtClean="0">
                <a:sym typeface="Wingdings" panose="05000000000000000000" pitchFamily="2" charset="2"/>
              </a:rPr>
              <a:t></a:t>
            </a:r>
            <a:endParaRPr lang="lt-LT" dirty="0"/>
          </a:p>
        </p:txBody>
      </p:sp>
    </p:spTree>
    <p:extLst>
      <p:ext uri="{BB962C8B-B14F-4D97-AF65-F5344CB8AC3E}">
        <p14:creationId xmlns:p14="http://schemas.microsoft.com/office/powerpoint/2010/main" val="23458318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rmAutofit/>
          </a:bodyPr>
          <a:lstStyle/>
          <a:p>
            <a:r>
              <a:rPr lang="lt-LT" dirty="0" smtClean="0">
                <a:latin typeface="Arial Narrow" panose="020B0606020202030204" pitchFamily="34" charset="0"/>
              </a:rPr>
              <a:t>Svarbu</a:t>
            </a:r>
            <a:r>
              <a:rPr lang="en-US" dirty="0" smtClean="0">
                <a:latin typeface="Arial Narrow" panose="020B0606020202030204" pitchFamily="34" charset="0"/>
              </a:rPr>
              <a:t>!</a:t>
            </a:r>
            <a:endParaRPr lang="lt-LT" dirty="0">
              <a:latin typeface="Arial Narrow" panose="020B0606020202030204" pitchFamily="34" charset="0"/>
            </a:endParaRPr>
          </a:p>
        </p:txBody>
      </p:sp>
      <p:sp>
        <p:nvSpPr>
          <p:cNvPr id="3" name="Turinio vietos rezervavimo ženklas 2"/>
          <p:cNvSpPr>
            <a:spLocks noGrp="1"/>
          </p:cNvSpPr>
          <p:nvPr>
            <p:ph idx="1"/>
          </p:nvPr>
        </p:nvSpPr>
        <p:spPr>
          <a:xfrm>
            <a:off x="467544" y="1340768"/>
            <a:ext cx="8229600" cy="4525963"/>
          </a:xfrm>
        </p:spPr>
        <p:txBody>
          <a:bodyPr>
            <a:normAutofit/>
          </a:bodyPr>
          <a:lstStyle/>
          <a:p>
            <a:r>
              <a:rPr lang="en-US" sz="2800" dirty="0" err="1" smtClean="0">
                <a:latin typeface="Arial Narrow" panose="020B0606020202030204" pitchFamily="34" charset="0"/>
              </a:rPr>
              <a:t>Gero</a:t>
            </a:r>
            <a:r>
              <a:rPr lang="en-US" sz="2800" dirty="0" smtClean="0">
                <a:latin typeface="Arial Narrow" panose="020B0606020202030204" pitchFamily="34" charset="0"/>
              </a:rPr>
              <a:t>, </a:t>
            </a:r>
            <a:r>
              <a:rPr lang="en-US" sz="2800" dirty="0" err="1" smtClean="0">
                <a:latin typeface="Arial Narrow" panose="020B0606020202030204" pitchFamily="34" charset="0"/>
              </a:rPr>
              <a:t>sklandaus</a:t>
            </a:r>
            <a:r>
              <a:rPr lang="en-US" sz="2800" dirty="0" smtClean="0">
                <a:latin typeface="Arial Narrow" panose="020B0606020202030204" pitchFamily="34" charset="0"/>
              </a:rPr>
              <a:t> m</a:t>
            </a:r>
            <a:r>
              <a:rPr lang="lt-LT" sz="2800" dirty="0" err="1" smtClean="0">
                <a:latin typeface="Arial Narrow" panose="020B0606020202030204" pitchFamily="34" charset="0"/>
              </a:rPr>
              <a:t>ąstymo</a:t>
            </a:r>
            <a:r>
              <a:rPr lang="lt-LT" sz="2800" dirty="0" smtClean="0">
                <a:latin typeface="Arial Narrow" panose="020B0606020202030204" pitchFamily="34" charset="0"/>
              </a:rPr>
              <a:t> priešas – sutrikimas, netikrumas;</a:t>
            </a:r>
          </a:p>
          <a:p>
            <a:r>
              <a:rPr lang="lt-LT" sz="2800" dirty="0" smtClean="0">
                <a:latin typeface="Arial Narrow" panose="020B0606020202030204" pitchFamily="34" charset="0"/>
              </a:rPr>
              <a:t>Viso ko esmė – paprastumas;</a:t>
            </a:r>
          </a:p>
          <a:p>
            <a:r>
              <a:rPr lang="lt-LT" sz="2800" dirty="0" smtClean="0">
                <a:latin typeface="Arial Narrow" panose="020B0606020202030204" pitchFamily="34" charset="0"/>
              </a:rPr>
              <a:t>6 skrybėlių metodas yra kūrybiškas būdas sukurti kūrybišką aplinką, pagerinti komunikavimą tarp kolegų, išmokyti darbuotojus naudoti aiškesnius mąstymo metodus;</a:t>
            </a:r>
          </a:p>
          <a:p>
            <a:r>
              <a:rPr lang="lt-LT" sz="2800" dirty="0" smtClean="0">
                <a:latin typeface="Arial Narrow" panose="020B0606020202030204" pitchFamily="34" charset="0"/>
              </a:rPr>
              <a:t>Skrybėlės yra vaizdinė priemonė, kuri leidžia lengvai „perjungti “</a:t>
            </a:r>
            <a:r>
              <a:rPr lang="lt-LT" sz="2800" dirty="0">
                <a:latin typeface="Arial Narrow" panose="020B0606020202030204" pitchFamily="34" charset="0"/>
              </a:rPr>
              <a:t>mąstymo </a:t>
            </a:r>
            <a:r>
              <a:rPr lang="lt-LT" sz="2800" dirty="0" smtClean="0">
                <a:latin typeface="Arial Narrow" panose="020B0606020202030204" pitchFamily="34" charset="0"/>
              </a:rPr>
              <a:t>metodus.</a:t>
            </a:r>
          </a:p>
          <a:p>
            <a:endParaRPr lang="lt-LT" dirty="0" smtClean="0"/>
          </a:p>
          <a:p>
            <a:endParaRPr lang="lt-LT"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3</a:t>
            </a:fld>
            <a:endParaRPr lang="lt-LT"/>
          </a:p>
        </p:txBody>
      </p:sp>
    </p:spTree>
    <p:extLst>
      <p:ext uri="{BB962C8B-B14F-4D97-AF65-F5344CB8AC3E}">
        <p14:creationId xmlns:p14="http://schemas.microsoft.com/office/powerpoint/2010/main" val="29706680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ntraštė 1"/>
          <p:cNvSpPr>
            <a:spLocks noGrp="1"/>
          </p:cNvSpPr>
          <p:nvPr>
            <p:ph type="title"/>
          </p:nvPr>
        </p:nvSpPr>
        <p:spPr/>
        <p:txBody>
          <a:bodyPr>
            <a:normAutofit fontScale="90000"/>
          </a:bodyPr>
          <a:lstStyle/>
          <a:p>
            <a:r>
              <a:rPr lang="lt-LT" dirty="0" smtClean="0">
                <a:latin typeface="Arial Narrow" panose="020B0606020202030204" pitchFamily="34" charset="0"/>
              </a:rPr>
              <a:t>Kiekviena skrybėlė – tam tikras mąstymo būdas</a:t>
            </a:r>
            <a:endParaRPr lang="lt-LT" dirty="0">
              <a:latin typeface="Arial Narrow" panose="020B0606020202030204" pitchFamily="34" charset="0"/>
            </a:endParaRPr>
          </a:p>
        </p:txBody>
      </p:sp>
      <p:sp>
        <p:nvSpPr>
          <p:cNvPr id="3" name="Turinio vietos rezervavimo ženklas 2"/>
          <p:cNvSpPr>
            <a:spLocks noGrp="1"/>
          </p:cNvSpPr>
          <p:nvPr>
            <p:ph idx="1"/>
          </p:nvPr>
        </p:nvSpPr>
        <p:spPr>
          <a:xfrm>
            <a:off x="251520" y="1484784"/>
            <a:ext cx="8892480" cy="4641379"/>
          </a:xfrm>
        </p:spPr>
        <p:txBody>
          <a:bodyPr/>
          <a:lstStyle/>
          <a:p>
            <a:pPr marL="0" indent="0">
              <a:buNone/>
            </a:pPr>
            <a:r>
              <a:rPr lang="lt-LT" sz="2400" dirty="0" smtClean="0">
                <a:latin typeface="Arial Narrow" panose="020B0606020202030204" pitchFamily="34" charset="0"/>
              </a:rPr>
              <a:t>Metodas: </a:t>
            </a:r>
          </a:p>
          <a:p>
            <a:r>
              <a:rPr lang="lt-LT" sz="2400" dirty="0" smtClean="0">
                <a:latin typeface="Arial Narrow" panose="020B0606020202030204" pitchFamily="34" charset="0"/>
              </a:rPr>
              <a:t>Leidžia atskirti emocijas nuo logikos, kūrybingumą nuo informacijos ir kt.;</a:t>
            </a:r>
          </a:p>
          <a:p>
            <a:r>
              <a:rPr lang="lt-LT" sz="2400" dirty="0" smtClean="0">
                <a:latin typeface="Arial Narrow" panose="020B0606020202030204" pitchFamily="34" charset="0"/>
              </a:rPr>
              <a:t>Leidžia konstruktyviai valdyti mąstymo procesą;</a:t>
            </a:r>
          </a:p>
          <a:p>
            <a:r>
              <a:rPr lang="lt-LT" sz="2400" dirty="0" smtClean="0">
                <a:latin typeface="Arial Narrow" panose="020B0606020202030204" pitchFamily="34" charset="0"/>
              </a:rPr>
              <a:t>Pasižymi universalumu, lengvu naudojimu, veiksmingumu;</a:t>
            </a:r>
          </a:p>
          <a:p>
            <a:r>
              <a:rPr lang="lt-LT" sz="2400" dirty="0" smtClean="0">
                <a:latin typeface="Arial Narrow" panose="020B0606020202030204" pitchFamily="34" charset="0"/>
              </a:rPr>
              <a:t>Klausiama ne KAS YRA?, o KAS GALĖTŲ BŪTI?;</a:t>
            </a:r>
          </a:p>
          <a:p>
            <a:r>
              <a:rPr lang="lt-LT" sz="2400" dirty="0" smtClean="0">
                <a:latin typeface="Arial Narrow" panose="020B0606020202030204" pitchFamily="34" charset="0"/>
              </a:rPr>
              <a:t>Konstruktyvus kūrybingas galvojimas bei „kelio pirmyn tiesimas“ – aktyvus problemų sprendimas.</a:t>
            </a:r>
          </a:p>
          <a:p>
            <a:endParaRPr lang="lt-LT"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4</a:t>
            </a:fld>
            <a:endParaRPr lang="lt-LT"/>
          </a:p>
        </p:txBody>
      </p:sp>
      <p:pic>
        <p:nvPicPr>
          <p:cNvPr id="2050" name="Picture 2" descr="C:\Users\Admin\Desktop\downloa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4650788"/>
            <a:ext cx="3209925"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4368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395536" y="908720"/>
            <a:ext cx="8229600" cy="4525963"/>
          </a:xfrm>
        </p:spPr>
        <p:txBody>
          <a:bodyPr>
            <a:normAutofit/>
          </a:bodyPr>
          <a:lstStyle/>
          <a:p>
            <a:r>
              <a:rPr lang="lt-LT" sz="2400" dirty="0" smtClean="0">
                <a:latin typeface="Arial Narrow" panose="020B0606020202030204" pitchFamily="34" charset="0"/>
              </a:rPr>
              <a:t>Užsidėti tam tikrą skrybėlę – mąstyti tam tikra kryptimi;</a:t>
            </a:r>
          </a:p>
          <a:p>
            <a:r>
              <a:rPr lang="lt-LT" sz="2400" dirty="0" smtClean="0">
                <a:latin typeface="Arial Narrow" panose="020B0606020202030204" pitchFamily="34" charset="0"/>
              </a:rPr>
              <a:t>Kiek skrybėlių – tiek mąstymo krypčių;</a:t>
            </a:r>
          </a:p>
          <a:p>
            <a:r>
              <a:rPr lang="lt-LT" sz="2400" dirty="0" smtClean="0">
                <a:latin typeface="Arial Narrow" panose="020B0606020202030204" pitchFamily="34" charset="0"/>
              </a:rPr>
              <a:t>Privalu mokėti naudotis visomis mąstymo kryptimis;</a:t>
            </a:r>
          </a:p>
          <a:p>
            <a:r>
              <a:rPr lang="lt-LT" sz="2400" dirty="0" smtClean="0">
                <a:latin typeface="Arial Narrow" panose="020B0606020202030204" pitchFamily="34" charset="0"/>
              </a:rPr>
              <a:t>Kryptis turi tam tikra tvarka keisti viena kitą – tik tada gausime visapusišką mąstymą;</a:t>
            </a:r>
          </a:p>
          <a:p>
            <a:r>
              <a:rPr lang="lt-LT" sz="2400" dirty="0" smtClean="0">
                <a:latin typeface="Arial Narrow" panose="020B0606020202030204" pitchFamily="34" charset="0"/>
              </a:rPr>
              <a:t>Įprastuose susirinkimuose išryškėja EGO, nes mums kyla noras ginčytis ir įrodinėti savo tiesą. Šiame metode EGO nėra pašalinamas, bet kadangi yra laikomasis tam tikrų susitartų taisyklių, individualus mąstymo aštrumas tampa konstruktyviu.</a:t>
            </a:r>
          </a:p>
          <a:p>
            <a:endParaRPr lang="lt-LT" sz="2400" dirty="0"/>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5</a:t>
            </a:fld>
            <a:endParaRPr lang="lt-LT"/>
          </a:p>
        </p:txBody>
      </p:sp>
    </p:spTree>
    <p:extLst>
      <p:ext uri="{BB962C8B-B14F-4D97-AF65-F5344CB8AC3E}">
        <p14:creationId xmlns:p14="http://schemas.microsoft.com/office/powerpoint/2010/main" val="39522965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541510" y="1234927"/>
            <a:ext cx="8206953" cy="5794469"/>
          </a:xfrm>
        </p:spPr>
        <p:txBody>
          <a:bodyPr>
            <a:normAutofit/>
          </a:bodyPr>
          <a:lstStyle/>
          <a:p>
            <a:pPr marL="457200" lvl="1" indent="0">
              <a:buNone/>
            </a:pPr>
            <a:endParaRPr lang="lt-LT" sz="2400" dirty="0"/>
          </a:p>
          <a:p>
            <a:pPr lvl="1">
              <a:buFont typeface="Arial" panose="020B0604020202020204" pitchFamily="34" charset="0"/>
              <a:buChar char="•"/>
            </a:pPr>
            <a:r>
              <a:rPr lang="lt-LT" sz="2400" dirty="0">
                <a:latin typeface="Arial Narrow" panose="020B0606020202030204" pitchFamily="34" charset="0"/>
              </a:rPr>
              <a:t>e</a:t>
            </a:r>
            <a:r>
              <a:rPr lang="lt-LT" sz="2400" dirty="0" smtClean="0">
                <a:latin typeface="Arial Narrow" panose="020B0606020202030204" pitchFamily="34" charset="0"/>
              </a:rPr>
              <a:t>sminė taisyklė – jokia nuomonė neturi būti iškeliama aukščiau, nei ji iš tikrųjų yra;</a:t>
            </a:r>
          </a:p>
          <a:p>
            <a:pPr lvl="1">
              <a:buFont typeface="Arial" panose="020B0604020202020204" pitchFamily="34" charset="0"/>
              <a:buChar char="•"/>
            </a:pPr>
            <a:r>
              <a:rPr lang="lt-LT" sz="2400" dirty="0" smtClean="0">
                <a:latin typeface="Arial Narrow" panose="020B0606020202030204" pitchFamily="34" charset="0"/>
              </a:rPr>
              <a:t>asmeninė dalyvio nuomonė niekad nėra leidžiama mąstyme su šia skrybėle</a:t>
            </a:r>
            <a:r>
              <a:rPr lang="lt-LT" sz="2400" dirty="0">
                <a:latin typeface="Arial Narrow" panose="020B0606020202030204" pitchFamily="34" charset="0"/>
              </a:rPr>
              <a:t>;</a:t>
            </a:r>
            <a:endParaRPr lang="lt-LT" sz="2400" dirty="0" smtClean="0">
              <a:latin typeface="Arial Narrow" panose="020B0606020202030204" pitchFamily="34" charset="0"/>
            </a:endParaRPr>
          </a:p>
          <a:p>
            <a:pPr lvl="1">
              <a:buFont typeface="Arial" panose="020B0604020202020204" pitchFamily="34" charset="0"/>
              <a:buChar char="•"/>
            </a:pPr>
            <a:r>
              <a:rPr lang="lt-LT" sz="2400" dirty="0" smtClean="0">
                <a:latin typeface="Arial Narrow" panose="020B0606020202030204" pitchFamily="34" charset="0"/>
              </a:rPr>
              <a:t>svarbu būti praktišku;</a:t>
            </a:r>
          </a:p>
          <a:p>
            <a:pPr lvl="1">
              <a:buFont typeface="Arial" panose="020B0604020202020204" pitchFamily="34" charset="0"/>
              <a:buChar char="•"/>
            </a:pPr>
            <a:r>
              <a:rPr lang="lt-LT" sz="2400" dirty="0" smtClean="0">
                <a:latin typeface="Arial Narrow" panose="020B0606020202030204" pitchFamily="34" charset="0"/>
              </a:rPr>
              <a:t>sutelpa visi anekdotai, juokingos situacijos, tačiau neįeina tam tikri išankstiniai nusistatymai, jausmai.</a:t>
            </a:r>
            <a:endParaRPr lang="lt-LT" sz="2400" dirty="0">
              <a:latin typeface="Arial Narrow" panose="020B0606020202030204" pitchFamily="34" charset="0"/>
            </a:endParaRP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6</a:t>
            </a:fld>
            <a:endParaRPr lang="lt-LT"/>
          </a:p>
        </p:txBody>
      </p:sp>
      <p:pic>
        <p:nvPicPr>
          <p:cNvPr id="7" name="Picture 2" descr="C:\Users\Admin\Desktop\7PGvQUIMxyAX4bRfdA0K1Tl72eJkfbmt4t8yenImKBXEejxNn4ZJNZ2ss5Ku7Cx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511" y="476672"/>
            <a:ext cx="1101861" cy="758255"/>
          </a:xfrm>
          <a:prstGeom prst="rect">
            <a:avLst/>
          </a:prstGeom>
          <a:noFill/>
          <a:extLst>
            <a:ext uri="{909E8E84-426E-40DD-AFC4-6F175D3DCCD1}">
              <a14:hiddenFill xmlns:a14="http://schemas.microsoft.com/office/drawing/2010/main">
                <a:solidFill>
                  <a:srgbClr val="FFFFFF"/>
                </a:solidFill>
              </a14:hiddenFill>
            </a:ext>
          </a:extLst>
        </p:spPr>
      </p:pic>
      <p:sp>
        <p:nvSpPr>
          <p:cNvPr id="8" name="Stačiakampis 7"/>
          <p:cNvSpPr/>
          <p:nvPr/>
        </p:nvSpPr>
        <p:spPr>
          <a:xfrm>
            <a:off x="1835696" y="188640"/>
            <a:ext cx="6336704" cy="923330"/>
          </a:xfrm>
          <a:prstGeom prst="rect">
            <a:avLst/>
          </a:prstGeom>
        </p:spPr>
        <p:txBody>
          <a:bodyPr wrap="square">
            <a:spAutoFit/>
          </a:bodyPr>
          <a:lstStyle/>
          <a:p>
            <a:pPr lvl="1"/>
            <a:r>
              <a:rPr lang="lt-LT" dirty="0">
                <a:latin typeface="Arial Narrow" panose="020B0606020202030204" pitchFamily="34" charset="0"/>
              </a:rPr>
              <a:t>– šios skrybėlės mąstymas remiasi duomenimis – faktais, skaičiais, yra objektyvus, tikslus kaip kompiuterio darbas, be interpretacijų ir bet kokios nuomonės formavimo – neutralu.</a:t>
            </a:r>
          </a:p>
        </p:txBody>
      </p:sp>
    </p:spTree>
    <p:extLst>
      <p:ext uri="{BB962C8B-B14F-4D97-AF65-F5344CB8AC3E}">
        <p14:creationId xmlns:p14="http://schemas.microsoft.com/office/powerpoint/2010/main" val="146888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p:txBody>
          <a:bodyPr/>
          <a:lstStyle/>
          <a:p>
            <a:r>
              <a:rPr lang="en-US" sz="2400" dirty="0" smtClean="0">
                <a:latin typeface="Arial Narrow" panose="020B0606020202030204" pitchFamily="34" charset="0"/>
              </a:rPr>
              <a:t>r</a:t>
            </a:r>
            <a:r>
              <a:rPr lang="lt-LT" sz="2400" dirty="0" err="1" smtClean="0">
                <a:latin typeface="Arial Narrow" panose="020B0606020202030204" pitchFamily="34" charset="0"/>
              </a:rPr>
              <a:t>eikšti</a:t>
            </a:r>
            <a:r>
              <a:rPr lang="lt-LT" sz="2400" dirty="0" smtClean="0">
                <a:latin typeface="Arial Narrow" panose="020B0606020202030204" pitchFamily="34" charset="0"/>
              </a:rPr>
              <a:t> </a:t>
            </a:r>
            <a:r>
              <a:rPr lang="lt-LT" sz="2400" dirty="0" smtClean="0">
                <a:latin typeface="Arial Narrow" panose="020B0606020202030204" pitchFamily="34" charset="0"/>
              </a:rPr>
              <a:t>jausmus, tokius, kokie yra, tačiau „nepritempti“ jų prie norimo sprendimo priėmimo;</a:t>
            </a:r>
          </a:p>
          <a:p>
            <a:r>
              <a:rPr lang="en-US" sz="2400" dirty="0" err="1" smtClean="0">
                <a:latin typeface="Arial Narrow" panose="020B0606020202030204" pitchFamily="34" charset="0"/>
              </a:rPr>
              <a:t>i</a:t>
            </a:r>
            <a:r>
              <a:rPr lang="lt-LT" sz="2400" dirty="0" err="1" smtClean="0">
                <a:latin typeface="Arial Narrow" panose="020B0606020202030204" pitchFamily="34" charset="0"/>
              </a:rPr>
              <a:t>ntuicija</a:t>
            </a:r>
            <a:r>
              <a:rPr lang="lt-LT" sz="2400" dirty="0" smtClean="0">
                <a:latin typeface="Arial Narrow" panose="020B0606020202030204" pitchFamily="34" charset="0"/>
              </a:rPr>
              <a:t>, patirti išgyvenimai, patirtys;</a:t>
            </a:r>
          </a:p>
          <a:p>
            <a:r>
              <a:rPr lang="en-US" sz="2400" dirty="0" smtClean="0">
                <a:latin typeface="Arial Narrow" panose="020B0606020202030204" pitchFamily="34" charset="0"/>
              </a:rPr>
              <a:t>n</a:t>
            </a:r>
            <a:r>
              <a:rPr lang="lt-LT" sz="2400" dirty="0" err="1" smtClean="0">
                <a:latin typeface="Arial Narrow" panose="020B0606020202030204" pitchFamily="34" charset="0"/>
              </a:rPr>
              <a:t>uojauta</a:t>
            </a:r>
            <a:r>
              <a:rPr lang="lt-LT" sz="2400" dirty="0" smtClean="0">
                <a:latin typeface="Arial Narrow" panose="020B0606020202030204" pitchFamily="34" charset="0"/>
              </a:rPr>
              <a:t> </a:t>
            </a:r>
            <a:r>
              <a:rPr lang="lt-LT" sz="2400" dirty="0" smtClean="0">
                <a:latin typeface="Arial Narrow" panose="020B0606020202030204" pitchFamily="34" charset="0"/>
              </a:rPr>
              <a:t>– tampa hipoteze paremta intuicija;</a:t>
            </a:r>
          </a:p>
          <a:p>
            <a:r>
              <a:rPr lang="en-US" sz="2400" dirty="0" smtClean="0">
                <a:latin typeface="Arial Narrow" panose="020B0606020202030204" pitchFamily="34" charset="0"/>
              </a:rPr>
              <a:t>s</a:t>
            </a:r>
            <a:r>
              <a:rPr lang="lt-LT" sz="2400" dirty="0" err="1" smtClean="0">
                <a:latin typeface="Arial Narrow" panose="020B0606020202030204" pitchFamily="34" charset="0"/>
              </a:rPr>
              <a:t>prendimai</a:t>
            </a:r>
            <a:r>
              <a:rPr lang="lt-LT" sz="2400" dirty="0" smtClean="0">
                <a:latin typeface="Arial Narrow" panose="020B0606020202030204" pitchFamily="34" charset="0"/>
              </a:rPr>
              <a:t> </a:t>
            </a:r>
            <a:r>
              <a:rPr lang="lt-LT" sz="2400" dirty="0" smtClean="0">
                <a:latin typeface="Arial Narrow" panose="020B0606020202030204" pitchFamily="34" charset="0"/>
              </a:rPr>
              <a:t>priimami nesiremiant VIEN TIK intuicija, tačiau su šia skrybėle intuicija, jausmai gali „išeiti į dienos šviesą“ ir leidžia mąstytojui </a:t>
            </a:r>
            <a:r>
              <a:rPr lang="lt-LT" sz="2400" dirty="0" err="1" smtClean="0">
                <a:latin typeface="Arial Narrow" panose="020B0606020202030204" pitchFamily="34" charset="0"/>
              </a:rPr>
              <a:t>rekalui</a:t>
            </a:r>
            <a:r>
              <a:rPr lang="lt-LT" sz="2400" dirty="0" smtClean="0">
                <a:latin typeface="Arial Narrow" panose="020B0606020202030204" pitchFamily="34" charset="0"/>
              </a:rPr>
              <a:t> esant tai naudoti, tai nebenaudoti jausmų, intuicijos;</a:t>
            </a:r>
          </a:p>
          <a:p>
            <a:r>
              <a:rPr lang="en-US" sz="2400" dirty="0" smtClean="0">
                <a:latin typeface="Arial Narrow" panose="020B0606020202030204" pitchFamily="34" charset="0"/>
              </a:rPr>
              <a:t>n</a:t>
            </a:r>
            <a:r>
              <a:rPr lang="lt-LT" sz="2400" dirty="0" err="1" smtClean="0">
                <a:latin typeface="Arial Narrow" panose="020B0606020202030204" pitchFamily="34" charset="0"/>
              </a:rPr>
              <a:t>iekad</a:t>
            </a:r>
            <a:r>
              <a:rPr lang="lt-LT" sz="2400" dirty="0" smtClean="0">
                <a:latin typeface="Arial Narrow" panose="020B0606020202030204" pitchFamily="34" charset="0"/>
              </a:rPr>
              <a:t> </a:t>
            </a:r>
            <a:r>
              <a:rPr lang="lt-LT" sz="2400" dirty="0" smtClean="0">
                <a:latin typeface="Arial Narrow" panose="020B0606020202030204" pitchFamily="34" charset="0"/>
              </a:rPr>
              <a:t>neturi būti stengiamasi logiškai pagrįsti ar sukritikuoti, įrodyti jausmų ar jų klaidingumą priimant sprendimą.</a:t>
            </a:r>
          </a:p>
          <a:p>
            <a:endParaRPr lang="lt-LT" dirty="0">
              <a:latin typeface="Arial Narrow" panose="020B0606020202030204" pitchFamily="34" charset="0"/>
            </a:endParaRP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7</a:t>
            </a:fld>
            <a:endParaRPr lang="lt-LT"/>
          </a:p>
        </p:txBody>
      </p:sp>
      <p:pic>
        <p:nvPicPr>
          <p:cNvPr id="7" name="Picture 3" descr="C:\Users\Admin\Desktop\7PGvQUIMxyAX4bRfdA0K1Tl72eJkfbmt4t8yenImKBXEejxNn4ZJNZ2ss5Ku7Cxt -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1084263" cy="857250"/>
          </a:xfrm>
          <a:prstGeom prst="rect">
            <a:avLst/>
          </a:prstGeom>
          <a:noFill/>
          <a:extLst>
            <a:ext uri="{909E8E84-426E-40DD-AFC4-6F175D3DCCD1}">
              <a14:hiddenFill xmlns:a14="http://schemas.microsoft.com/office/drawing/2010/main">
                <a:solidFill>
                  <a:srgbClr val="FFFFFF"/>
                </a:solidFill>
              </a14:hiddenFill>
            </a:ext>
          </a:extLst>
        </p:spPr>
      </p:pic>
      <p:sp>
        <p:nvSpPr>
          <p:cNvPr id="8" name="Stačiakampis 7"/>
          <p:cNvSpPr/>
          <p:nvPr/>
        </p:nvSpPr>
        <p:spPr>
          <a:xfrm>
            <a:off x="1835696" y="252064"/>
            <a:ext cx="6048672" cy="923330"/>
          </a:xfrm>
          <a:prstGeom prst="rect">
            <a:avLst/>
          </a:prstGeom>
        </p:spPr>
        <p:txBody>
          <a:bodyPr wrap="square">
            <a:spAutoFit/>
          </a:bodyPr>
          <a:lstStyle/>
          <a:p>
            <a:r>
              <a:rPr lang="lt-LT" dirty="0">
                <a:latin typeface="Arial Narrow" panose="020B0606020202030204" pitchFamily="34" charset="0"/>
              </a:rPr>
              <a:t>– šio tipo mąstymas yra priešingas neutraliai, objektyviai informacijai. Šiai skrybėlei tinka reikšti jausmus, emocijas, subjektyviai reikšti požiūrį aptariama tema;</a:t>
            </a:r>
          </a:p>
        </p:txBody>
      </p:sp>
    </p:spTree>
    <p:extLst>
      <p:ext uri="{BB962C8B-B14F-4D97-AF65-F5344CB8AC3E}">
        <p14:creationId xmlns:p14="http://schemas.microsoft.com/office/powerpoint/2010/main" val="2791317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p:txBody>
          <a:bodyPr>
            <a:normAutofit/>
          </a:bodyPr>
          <a:lstStyle/>
          <a:p>
            <a:r>
              <a:rPr lang="en-US" sz="2400" dirty="0" smtClean="0">
                <a:latin typeface="Arial Narrow" panose="020B0606020202030204" pitchFamily="34" charset="0"/>
              </a:rPr>
              <a:t>! </a:t>
            </a:r>
            <a:r>
              <a:rPr lang="en-US" sz="2400" dirty="0" smtClean="0">
                <a:latin typeface="Arial Narrow" panose="020B0606020202030204" pitchFamily="34" charset="0"/>
              </a:rPr>
              <a:t>per </a:t>
            </a:r>
            <a:r>
              <a:rPr lang="en-US" sz="2400" dirty="0" err="1" smtClean="0">
                <a:latin typeface="Arial Narrow" panose="020B0606020202030204" pitchFamily="34" charset="0"/>
              </a:rPr>
              <a:t>didelis</a:t>
            </a:r>
            <a:r>
              <a:rPr lang="en-US" sz="2400" dirty="0" smtClean="0">
                <a:latin typeface="Arial Narrow" panose="020B0606020202030204" pitchFamily="34" charset="0"/>
              </a:rPr>
              <a:t> </a:t>
            </a:r>
            <a:r>
              <a:rPr lang="lt-LT" sz="2400" dirty="0" smtClean="0">
                <a:latin typeface="Arial Narrow" panose="020B0606020202030204" pitchFamily="34" charset="0"/>
              </a:rPr>
              <a:t>šios skrybėlės mąstymo naudojimas gali vesti į besaikį cinizmą, kai žmogus visur pradeda matyti tik neigiamus ir kritikuotinus dalykus;</a:t>
            </a:r>
          </a:p>
          <a:p>
            <a:r>
              <a:rPr lang="en-US" sz="2400" dirty="0" smtClean="0">
                <a:latin typeface="Arial Narrow" panose="020B0606020202030204" pitchFamily="34" charset="0"/>
              </a:rPr>
              <a:t>p</a:t>
            </a:r>
            <a:r>
              <a:rPr lang="lt-LT" sz="2400" dirty="0" err="1" smtClean="0">
                <a:latin typeface="Arial Narrow" panose="020B0606020202030204" pitchFamily="34" charset="0"/>
              </a:rPr>
              <a:t>abrėžia</a:t>
            </a:r>
            <a:r>
              <a:rPr lang="lt-LT" sz="2400" dirty="0" smtClean="0">
                <a:latin typeface="Arial Narrow" panose="020B0606020202030204" pitchFamily="34" charset="0"/>
              </a:rPr>
              <a:t> </a:t>
            </a:r>
            <a:r>
              <a:rPr lang="lt-LT" sz="2400" dirty="0" smtClean="0">
                <a:latin typeface="Arial Narrow" panose="020B0606020202030204" pitchFamily="34" charset="0"/>
              </a:rPr>
              <a:t>mąstymo klaidas;</a:t>
            </a:r>
          </a:p>
          <a:p>
            <a:r>
              <a:rPr lang="en-US" sz="2400" dirty="0" smtClean="0">
                <a:latin typeface="Arial Narrow" panose="020B0606020202030204" pitchFamily="34" charset="0"/>
              </a:rPr>
              <a:t>v</a:t>
            </a:r>
            <a:r>
              <a:rPr lang="lt-LT" sz="2400" dirty="0" err="1" smtClean="0">
                <a:latin typeface="Arial Narrow" panose="020B0606020202030204" pitchFamily="34" charset="0"/>
              </a:rPr>
              <a:t>isada</a:t>
            </a:r>
            <a:r>
              <a:rPr lang="lt-LT" sz="2400" dirty="0" smtClean="0">
                <a:latin typeface="Arial Narrow" panose="020B0606020202030204" pitchFamily="34" charset="0"/>
              </a:rPr>
              <a:t> </a:t>
            </a:r>
            <a:r>
              <a:rPr lang="lt-LT" sz="2400" dirty="0" smtClean="0">
                <a:latin typeface="Arial Narrow" panose="020B0606020202030204" pitchFamily="34" charset="0"/>
              </a:rPr>
              <a:t>logiškas;</a:t>
            </a:r>
          </a:p>
          <a:p>
            <a:r>
              <a:rPr lang="en-US" sz="2400" dirty="0" smtClean="0">
                <a:latin typeface="Arial Narrow" panose="020B0606020202030204" pitchFamily="34" charset="0"/>
              </a:rPr>
              <a:t>n</a:t>
            </a:r>
            <a:r>
              <a:rPr lang="lt-LT" sz="2400" dirty="0" err="1" smtClean="0">
                <a:latin typeface="Arial Narrow" panose="020B0606020202030204" pitchFamily="34" charset="0"/>
              </a:rPr>
              <a:t>egalima</a:t>
            </a:r>
            <a:r>
              <a:rPr lang="lt-LT" sz="2400" dirty="0" smtClean="0">
                <a:latin typeface="Arial Narrow" panose="020B0606020202030204" pitchFamily="34" charset="0"/>
              </a:rPr>
              <a:t> </a:t>
            </a:r>
            <a:r>
              <a:rPr lang="lt-LT" sz="2400" dirty="0" smtClean="0">
                <a:latin typeface="Arial Narrow" panose="020B0606020202030204" pitchFamily="34" charset="0"/>
              </a:rPr>
              <a:t>įsiterpti į ne juodos skrybėlės laiką, su juodos skrybėlės požiūriu;</a:t>
            </a:r>
          </a:p>
          <a:p>
            <a:r>
              <a:rPr lang="en-US" sz="2400" dirty="0" smtClean="0">
                <a:latin typeface="Arial Narrow" panose="020B0606020202030204" pitchFamily="34" charset="0"/>
              </a:rPr>
              <a:t>n</a:t>
            </a:r>
            <a:r>
              <a:rPr lang="lt-LT" sz="2400" dirty="0" err="1" smtClean="0">
                <a:latin typeface="Arial Narrow" panose="020B0606020202030204" pitchFamily="34" charset="0"/>
              </a:rPr>
              <a:t>audojama</a:t>
            </a:r>
            <a:r>
              <a:rPr lang="lt-LT" sz="2400" dirty="0" smtClean="0">
                <a:latin typeface="Arial Narrow" panose="020B0606020202030204" pitchFamily="34" charset="0"/>
              </a:rPr>
              <a:t> </a:t>
            </a:r>
            <a:r>
              <a:rPr lang="lt-LT" sz="2400" dirty="0" smtClean="0">
                <a:latin typeface="Arial Narrow" panose="020B0606020202030204" pitchFamily="34" charset="0"/>
              </a:rPr>
              <a:t>išgryninti tikslus, sunkumus, pavojus;</a:t>
            </a:r>
          </a:p>
          <a:p>
            <a:r>
              <a:rPr lang="en-US" sz="2400" dirty="0" smtClean="0">
                <a:latin typeface="Arial Narrow" panose="020B0606020202030204" pitchFamily="34" charset="0"/>
              </a:rPr>
              <a:t>k</a:t>
            </a:r>
            <a:r>
              <a:rPr lang="lt-LT" sz="2400" dirty="0" smtClean="0">
                <a:latin typeface="Arial Narrow" panose="020B0606020202030204" pitchFamily="34" charset="0"/>
              </a:rPr>
              <a:t>ai </a:t>
            </a:r>
            <a:r>
              <a:rPr lang="lt-LT" sz="2400" dirty="0" smtClean="0">
                <a:latin typeface="Arial Narrow" panose="020B0606020202030204" pitchFamily="34" charset="0"/>
              </a:rPr>
              <a:t>kurie yra patenkinti būdami tokiame vaidmenyje – viską kritikuoti – tačiau negeba pateikti konstruktyvios nuomonės. </a:t>
            </a:r>
            <a:endParaRPr lang="lt-LT" sz="2400" dirty="0">
              <a:latin typeface="Arial Narrow" panose="020B0606020202030204" pitchFamily="34" charset="0"/>
            </a:endParaRP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8</a:t>
            </a:fld>
            <a:endParaRPr lang="lt-LT"/>
          </a:p>
        </p:txBody>
      </p:sp>
      <p:pic>
        <p:nvPicPr>
          <p:cNvPr id="7" name="Picture 4" descr="C:\Users\Admin\Desktop\7PGvQUIMxyAX4bRfdA0K1Tl72eJkfbmt4t8yenImKBXEejxNn4ZJNZ2ss5Ku7Cxt - Copy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32656"/>
            <a:ext cx="1046162" cy="744538"/>
          </a:xfrm>
          <a:prstGeom prst="rect">
            <a:avLst/>
          </a:prstGeom>
          <a:noFill/>
          <a:extLst>
            <a:ext uri="{909E8E84-426E-40DD-AFC4-6F175D3DCCD1}">
              <a14:hiddenFill xmlns:a14="http://schemas.microsoft.com/office/drawing/2010/main">
                <a:solidFill>
                  <a:srgbClr val="FFFFFF"/>
                </a:solidFill>
              </a14:hiddenFill>
            </a:ext>
          </a:extLst>
        </p:spPr>
      </p:pic>
      <p:sp>
        <p:nvSpPr>
          <p:cNvPr id="8" name="Stačiakampis 7"/>
          <p:cNvSpPr/>
          <p:nvPr/>
        </p:nvSpPr>
        <p:spPr>
          <a:xfrm>
            <a:off x="1691680" y="188640"/>
            <a:ext cx="6912768" cy="923330"/>
          </a:xfrm>
          <a:prstGeom prst="rect">
            <a:avLst/>
          </a:prstGeom>
        </p:spPr>
        <p:txBody>
          <a:bodyPr wrap="square">
            <a:spAutoFit/>
          </a:bodyPr>
          <a:lstStyle/>
          <a:p>
            <a:r>
              <a:rPr lang="lt-LT" dirty="0">
                <a:latin typeface="Arial Narrow" panose="020B0606020202030204" pitchFamily="34" charset="0"/>
              </a:rPr>
              <a:t>– pesimistinis požiūris į nagrinėjamą temą. Asmuo, turintis šios spalvos skrybėlę, kritiškai vertina reiškinį ar problemą, viską neigia, parodo ydas galimus pavojus, kalba tik apie „tamsiąją“ problemos pusę;</a:t>
            </a:r>
          </a:p>
        </p:txBody>
      </p:sp>
    </p:spTree>
    <p:extLst>
      <p:ext uri="{BB962C8B-B14F-4D97-AF65-F5344CB8AC3E}">
        <p14:creationId xmlns:p14="http://schemas.microsoft.com/office/powerpoint/2010/main" val="42458052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urinio vietos rezervavimo ženklas 2"/>
          <p:cNvSpPr>
            <a:spLocks noGrp="1"/>
          </p:cNvSpPr>
          <p:nvPr>
            <p:ph idx="1"/>
          </p:nvPr>
        </p:nvSpPr>
        <p:spPr>
          <a:xfrm>
            <a:off x="628655" y="2060848"/>
            <a:ext cx="8229600" cy="4525963"/>
          </a:xfrm>
        </p:spPr>
        <p:txBody>
          <a:bodyPr>
            <a:normAutofit/>
          </a:bodyPr>
          <a:lstStyle/>
          <a:p>
            <a:r>
              <a:rPr lang="lt-LT" sz="2400" dirty="0">
                <a:latin typeface="Arial Narrow" panose="020B0606020202030204" pitchFamily="34" charset="0"/>
              </a:rPr>
              <a:t>š</a:t>
            </a:r>
            <a:r>
              <a:rPr lang="lt-LT" sz="2400" dirty="0" smtClean="0">
                <a:latin typeface="Arial Narrow" panose="020B0606020202030204" pitchFamily="34" charset="0"/>
              </a:rPr>
              <a:t>ią </a:t>
            </a:r>
            <a:r>
              <a:rPr lang="lt-LT" sz="2400" dirty="0" smtClean="0">
                <a:latin typeface="Arial Narrow" panose="020B0606020202030204" pitchFamily="34" charset="0"/>
              </a:rPr>
              <a:t>daug sunkiau „dėvėti“ nei juodąją, nes mūsų smegenys labiau linkusios mąstyti kaip pastaroji;</a:t>
            </a:r>
          </a:p>
          <a:p>
            <a:r>
              <a:rPr lang="lt-LT" sz="2400" dirty="0" smtClean="0">
                <a:latin typeface="Arial Narrow" panose="020B0606020202030204" pitchFamily="34" charset="0"/>
              </a:rPr>
              <a:t>ši </a:t>
            </a:r>
            <a:r>
              <a:rPr lang="lt-LT" sz="2400" dirty="0" smtClean="0">
                <a:latin typeface="Arial Narrow" panose="020B0606020202030204" pitchFamily="34" charset="0"/>
              </a:rPr>
              <a:t>skrybėlė yra labai svarbi, nes suteikia vertingumo, net pačios nepatraukliausios idėjos turi būti parodytos iš kitos pusės;</a:t>
            </a:r>
          </a:p>
          <a:p>
            <a:r>
              <a:rPr lang="lt-LT" sz="2400" dirty="0" smtClean="0">
                <a:latin typeface="Arial Narrow" panose="020B0606020202030204" pitchFamily="34" charset="0"/>
              </a:rPr>
              <a:t>suteikia </a:t>
            </a:r>
            <a:r>
              <a:rPr lang="lt-LT" sz="2400" dirty="0" smtClean="0">
                <a:latin typeface="Arial Narrow" panose="020B0606020202030204" pitchFamily="34" charset="0"/>
              </a:rPr>
              <a:t>pakankamą kiekį optimizmo;</a:t>
            </a:r>
          </a:p>
          <a:p>
            <a:r>
              <a:rPr lang="lt-LT" sz="2400" dirty="0">
                <a:latin typeface="Arial Narrow" panose="020B0606020202030204" pitchFamily="34" charset="0"/>
              </a:rPr>
              <a:t>i</a:t>
            </a:r>
            <a:r>
              <a:rPr lang="lt-LT" sz="2400" dirty="0" smtClean="0">
                <a:latin typeface="Arial Narrow" panose="020B0606020202030204" pitchFamily="34" charset="0"/>
              </a:rPr>
              <a:t>eškoma </a:t>
            </a:r>
            <a:r>
              <a:rPr lang="lt-LT" sz="2400" dirty="0" smtClean="0">
                <a:latin typeface="Arial Narrow" panose="020B0606020202030204" pitchFamily="34" charset="0"/>
              </a:rPr>
              <a:t>galimų pozityvių dalykų ir jų naudos įrodymų;</a:t>
            </a:r>
          </a:p>
          <a:p>
            <a:r>
              <a:rPr lang="lt-LT" sz="2400" dirty="0" smtClean="0">
                <a:latin typeface="Arial Narrow" panose="020B0606020202030204" pitchFamily="34" charset="0"/>
              </a:rPr>
              <a:t>reikia </a:t>
            </a:r>
            <a:r>
              <a:rPr lang="lt-LT" sz="2400" dirty="0" smtClean="0">
                <a:latin typeface="Arial Narrow" panose="020B0606020202030204" pitchFamily="34" charset="0"/>
              </a:rPr>
              <a:t>pateikti idėjas ir pasiūlymus nors jie ir atrodo įprasti;</a:t>
            </a:r>
          </a:p>
          <a:p>
            <a:endParaRPr lang="lt-LT" dirty="0" smtClean="0">
              <a:latin typeface="Arial Narrow" panose="020B0606020202030204" pitchFamily="34" charset="0"/>
            </a:endParaRPr>
          </a:p>
        </p:txBody>
      </p:sp>
      <p:sp>
        <p:nvSpPr>
          <p:cNvPr id="4" name="Datos vietos rezervavimo ženklas 3"/>
          <p:cNvSpPr>
            <a:spLocks noGrp="1"/>
          </p:cNvSpPr>
          <p:nvPr>
            <p:ph type="dt" sz="half" idx="10"/>
          </p:nvPr>
        </p:nvSpPr>
        <p:spPr/>
        <p:txBody>
          <a:bodyPr/>
          <a:lstStyle/>
          <a:p>
            <a:fld id="{F5B431A4-E56E-44B3-A60F-73CD52F6840E}" type="datetime1">
              <a:rPr lang="lt-LT" smtClean="0"/>
              <a:t>2013.11.27</a:t>
            </a:fld>
            <a:endParaRPr lang="lt-LT"/>
          </a:p>
        </p:txBody>
      </p:sp>
      <p:sp>
        <p:nvSpPr>
          <p:cNvPr id="5" name="Poraštės vietos rezervavimo ženklas 4"/>
          <p:cNvSpPr>
            <a:spLocks noGrp="1"/>
          </p:cNvSpPr>
          <p:nvPr>
            <p:ph type="ftr" sz="quarter" idx="11"/>
          </p:nvPr>
        </p:nvSpPr>
        <p:spPr/>
        <p:txBody>
          <a:bodyPr/>
          <a:lstStyle/>
          <a:p>
            <a:r>
              <a:rPr lang="lt-LT" smtClean="0"/>
              <a:t>Šešių skrybėlių metodas</a:t>
            </a:r>
            <a:endParaRPr lang="lt-LT"/>
          </a:p>
        </p:txBody>
      </p:sp>
      <p:sp>
        <p:nvSpPr>
          <p:cNvPr id="6" name="Skaidrės numerio vietos rezervavimo ženklas 5"/>
          <p:cNvSpPr>
            <a:spLocks noGrp="1"/>
          </p:cNvSpPr>
          <p:nvPr>
            <p:ph type="sldNum" sz="quarter" idx="12"/>
          </p:nvPr>
        </p:nvSpPr>
        <p:spPr/>
        <p:txBody>
          <a:bodyPr/>
          <a:lstStyle/>
          <a:p>
            <a:fld id="{4F1800C4-6C28-4D2E-9299-B501EE366753}" type="slidenum">
              <a:rPr lang="lt-LT" smtClean="0"/>
              <a:t>9</a:t>
            </a:fld>
            <a:endParaRPr lang="lt-LT"/>
          </a:p>
        </p:txBody>
      </p:sp>
      <p:pic>
        <p:nvPicPr>
          <p:cNvPr id="7" name="Picture 2" descr="C:\Users\Admin\Desktop\7PGvQUIMxyAX4bRfdA0K1Tl72eJkfbmt4t8yenImKBXEejxNn4ZJNZ2ss5Ku7Cxt - Copy (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622" y="518765"/>
            <a:ext cx="1122362" cy="923925"/>
          </a:xfrm>
          <a:prstGeom prst="rect">
            <a:avLst/>
          </a:prstGeom>
          <a:noFill/>
          <a:extLst>
            <a:ext uri="{909E8E84-426E-40DD-AFC4-6F175D3DCCD1}">
              <a14:hiddenFill xmlns:a14="http://schemas.microsoft.com/office/drawing/2010/main">
                <a:solidFill>
                  <a:srgbClr val="FFFFFF"/>
                </a:solidFill>
              </a14:hiddenFill>
            </a:ext>
          </a:extLst>
        </p:spPr>
      </p:pic>
      <p:sp>
        <p:nvSpPr>
          <p:cNvPr id="8" name="Stačiakampis 7"/>
          <p:cNvSpPr/>
          <p:nvPr/>
        </p:nvSpPr>
        <p:spPr>
          <a:xfrm>
            <a:off x="1763688" y="242064"/>
            <a:ext cx="7110536" cy="1200329"/>
          </a:xfrm>
          <a:prstGeom prst="rect">
            <a:avLst/>
          </a:prstGeom>
        </p:spPr>
        <p:txBody>
          <a:bodyPr wrap="square">
            <a:spAutoFit/>
          </a:bodyPr>
          <a:lstStyle/>
          <a:p>
            <a:r>
              <a:rPr lang="lt-LT" dirty="0">
                <a:latin typeface="Arial Narrow" panose="020B0606020202030204" pitchFamily="34" charset="0"/>
              </a:rPr>
              <a:t>– yra juodosios priešininkė. Šis mąstymo tipas yra optimistinis, koncentruojasi į teigiamas reiškinio detales, pastebimos gerosios dalyko ar reiškinio pusės. Pozityvus mąstymo būdas skatina imtis veiklos, kuriai didelės įtakos turi viltys ir svajonės. Šios skrybėlės mąstymo tikslas – reiškinio efektyvumas;</a:t>
            </a:r>
          </a:p>
        </p:txBody>
      </p:sp>
    </p:spTree>
    <p:extLst>
      <p:ext uri="{BB962C8B-B14F-4D97-AF65-F5344CB8AC3E}">
        <p14:creationId xmlns:p14="http://schemas.microsoft.com/office/powerpoint/2010/main" val="400410309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545</TotalTime>
  <Words>1417</Words>
  <Application>Microsoft Office PowerPoint</Application>
  <PresentationFormat>Demonstracija ekrane (4:3)</PresentationFormat>
  <Paragraphs>153</Paragraphs>
  <Slides>20</Slides>
  <Notes>0</Notes>
  <HiddenSlides>0</HiddenSlides>
  <MMClips>1</MMClips>
  <ScaleCrop>false</ScaleCrop>
  <HeadingPairs>
    <vt:vector size="4" baseType="variant">
      <vt:variant>
        <vt:lpstr>Tema</vt:lpstr>
      </vt:variant>
      <vt:variant>
        <vt:i4>1</vt:i4>
      </vt:variant>
      <vt:variant>
        <vt:lpstr>Skaidrių pavadinimai</vt:lpstr>
      </vt:variant>
      <vt:variant>
        <vt:i4>20</vt:i4>
      </vt:variant>
    </vt:vector>
  </HeadingPairs>
  <TitlesOfParts>
    <vt:vector size="21" baseType="lpstr">
      <vt:lpstr>Office tema</vt:lpstr>
      <vt:lpstr>Grupiniai sprendimų priėmimo būdai. ŠEŠIŲ SKRYBĖLIŲ METODAS</vt:lpstr>
      <vt:lpstr>Metodo universalumas</vt:lpstr>
      <vt:lpstr>Svarbu!</vt:lpstr>
      <vt:lpstr>Kiekviena skrybėlė – tam tikras mąstymo būdas</vt:lpstr>
      <vt:lpstr>PowerPoint pristatymas</vt:lpstr>
      <vt:lpstr>PowerPoint pristatymas</vt:lpstr>
      <vt:lpstr>PowerPoint pristatymas</vt:lpstr>
      <vt:lpstr>PowerPoint pristatymas</vt:lpstr>
      <vt:lpstr>PowerPoint pristatymas</vt:lpstr>
      <vt:lpstr>PowerPoint pristatymas</vt:lpstr>
      <vt:lpstr>PowerPoint pristatymas</vt:lpstr>
      <vt:lpstr>Skrybėlių naudojimas</vt:lpstr>
      <vt:lpstr>Pavyzdys. Įsivaizduokime, kad...</vt:lpstr>
      <vt:lpstr>PowerPoint pristatymas</vt:lpstr>
      <vt:lpstr>PowerPoint pristatymas</vt:lpstr>
      <vt:lpstr>PowerPoint pristatymas</vt:lpstr>
      <vt:lpstr>PowerPoint pristatymas</vt:lpstr>
      <vt:lpstr>Metodo pranašumai</vt:lpstr>
      <vt:lpstr>Metodo tikslas </vt:lpstr>
      <vt:lpstr>PowerPoint pristatymas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Grupiniai sprendimų priėmimo būdai. ŠEŠIŲ SKRYBĖLIŲ METODAS</dc:title>
  <dc:creator>Admin</dc:creator>
  <cp:lastModifiedBy>Sandra Bakanovaite</cp:lastModifiedBy>
  <cp:revision>29</cp:revision>
  <dcterms:created xsi:type="dcterms:W3CDTF">2013-11-24T11:23:26Z</dcterms:created>
  <dcterms:modified xsi:type="dcterms:W3CDTF">2013-11-27T10:47:10Z</dcterms:modified>
</cp:coreProperties>
</file>