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6" r:id="rId22"/>
    <p:sldId id="278" r:id="rId23"/>
    <p:sldId id="279" r:id="rId24"/>
    <p:sldId id="280" r:id="rId25"/>
    <p:sldId id="282" r:id="rId26"/>
    <p:sldId id="283" r:id="rId27"/>
    <p:sldId id="284" r:id="rId28"/>
    <p:sldId id="285" r:id="rId29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FD49-D645-4074-96BE-60BB7474CBFB}" type="datetimeFigureOut">
              <a:rPr lang="lt-LT" smtClean="0"/>
              <a:pPr/>
              <a:t>2016.12.20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30F-0682-4BA7-8DF1-CEEFA6CA1884}" type="slidenum">
              <a:rPr lang="lt-LT" smtClean="0"/>
              <a:pPr/>
              <a:t>‹#›</a:t>
            </a:fld>
            <a:endParaRPr lang="lt-LT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FD49-D645-4074-96BE-60BB7474CBFB}" type="datetimeFigureOut">
              <a:rPr lang="lt-LT" smtClean="0"/>
              <a:pPr/>
              <a:t>2016.12.20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30F-0682-4BA7-8DF1-CEEFA6CA1884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FD49-D645-4074-96BE-60BB7474CBFB}" type="datetimeFigureOut">
              <a:rPr lang="lt-LT" smtClean="0"/>
              <a:pPr/>
              <a:t>2016.12.20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30F-0682-4BA7-8DF1-CEEFA6CA1884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FD49-D645-4074-96BE-60BB7474CBFB}" type="datetimeFigureOut">
              <a:rPr lang="lt-LT" smtClean="0"/>
              <a:pPr/>
              <a:t>2016.12.20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30F-0682-4BA7-8DF1-CEEFA6CA1884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FD49-D645-4074-96BE-60BB7474CBFB}" type="datetimeFigureOut">
              <a:rPr lang="lt-LT" smtClean="0"/>
              <a:pPr/>
              <a:t>2016.12.20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30F-0682-4BA7-8DF1-CEEFA6CA1884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FD49-D645-4074-96BE-60BB7474CBFB}" type="datetimeFigureOut">
              <a:rPr lang="lt-LT" smtClean="0"/>
              <a:pPr/>
              <a:t>2016.12.20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30F-0682-4BA7-8DF1-CEEFA6CA1884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FD49-D645-4074-96BE-60BB7474CBFB}" type="datetimeFigureOut">
              <a:rPr lang="lt-LT" smtClean="0"/>
              <a:pPr/>
              <a:t>2016.12.20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30F-0682-4BA7-8DF1-CEEFA6CA1884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FD49-D645-4074-96BE-60BB7474CBFB}" type="datetimeFigureOut">
              <a:rPr lang="lt-LT" smtClean="0"/>
              <a:pPr/>
              <a:t>2016.12.20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30F-0682-4BA7-8DF1-CEEFA6CA1884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FD49-D645-4074-96BE-60BB7474CBFB}" type="datetimeFigureOut">
              <a:rPr lang="lt-LT" smtClean="0"/>
              <a:pPr/>
              <a:t>2016.12.20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30F-0682-4BA7-8DF1-CEEFA6CA1884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FD49-D645-4074-96BE-60BB7474CBFB}" type="datetimeFigureOut">
              <a:rPr lang="lt-LT" smtClean="0"/>
              <a:pPr/>
              <a:t>2016.12.20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30F-0682-4BA7-8DF1-CEEFA6CA1884}" type="slidenum">
              <a:rPr lang="lt-LT" smtClean="0"/>
              <a:pPr/>
              <a:t>‹#›</a:t>
            </a:fld>
            <a:endParaRPr lang="lt-LT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7E7FD49-D645-4074-96BE-60BB7474CBFB}" type="datetimeFigureOut">
              <a:rPr lang="lt-LT" smtClean="0"/>
              <a:pPr/>
              <a:t>2016.12.20</a:t>
            </a:fld>
            <a:endParaRPr lang="lt-LT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4DBB30F-0682-4BA7-8DF1-CEEFA6CA1884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7E7FD49-D645-4074-96BE-60BB7474CBFB}" type="datetimeFigureOut">
              <a:rPr lang="lt-LT" smtClean="0"/>
              <a:pPr/>
              <a:t>2016.12.20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4DBB30F-0682-4BA7-8DF1-CEEFA6CA1884}" type="slidenum">
              <a:rPr lang="lt-LT" smtClean="0"/>
              <a:pPr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ikipedia.org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3068960"/>
            <a:ext cx="8077200" cy="2105400"/>
          </a:xfrm>
        </p:spPr>
        <p:txBody>
          <a:bodyPr>
            <a:normAutofit fontScale="90000"/>
          </a:bodyPr>
          <a:lstStyle/>
          <a:p>
            <a:r>
              <a:rPr lang="lt-LT" dirty="0" smtClean="0"/>
              <a:t>Baigiam</a:t>
            </a:r>
            <a:r>
              <a:rPr lang="en-US" dirty="0" err="1" smtClean="0"/>
              <a:t>ojo</a:t>
            </a:r>
            <a:r>
              <a:rPr lang="en-US" dirty="0" smtClean="0"/>
              <a:t> </a:t>
            </a:r>
            <a:r>
              <a:rPr lang="lt-LT" dirty="0" smtClean="0"/>
              <a:t>bakalauro </a:t>
            </a:r>
            <a:r>
              <a:rPr lang="lt-LT" dirty="0" err="1" smtClean="0"/>
              <a:t>darb</a:t>
            </a:r>
            <a:r>
              <a:rPr lang="en-US" dirty="0" smtClean="0"/>
              <a:t>o </a:t>
            </a:r>
            <a:r>
              <a:rPr lang="en-US" dirty="0" err="1" smtClean="0"/>
              <a:t>rengimo</a:t>
            </a:r>
            <a:r>
              <a:rPr lang="en-US" dirty="0" smtClean="0"/>
              <a:t> </a:t>
            </a:r>
            <a:r>
              <a:rPr lang="en-US" dirty="0" err="1" smtClean="0"/>
              <a:t>metodikos</a:t>
            </a:r>
            <a:r>
              <a:rPr lang="en-US" dirty="0" smtClean="0"/>
              <a:t> </a:t>
            </a:r>
            <a:r>
              <a:rPr lang="en-US" dirty="0" err="1" smtClean="0"/>
              <a:t>apibendrinimas</a:t>
            </a:r>
            <a:endParaRPr lang="lt-L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484784"/>
            <a:ext cx="8077200" cy="1512168"/>
          </a:xfrm>
        </p:spPr>
        <p:txBody>
          <a:bodyPr>
            <a:normAutofit/>
          </a:bodyPr>
          <a:lstStyle/>
          <a:p>
            <a:r>
              <a:rPr lang="lt-LT" dirty="0" smtClean="0"/>
              <a:t>Doc. dr. G. </a:t>
            </a:r>
            <a:r>
              <a:rPr lang="lt-LT" dirty="0" err="1" smtClean="0"/>
              <a:t>Gabnytė</a:t>
            </a:r>
            <a:r>
              <a:rPr lang="lt-LT" dirty="0" smtClean="0"/>
              <a:t> </a:t>
            </a:r>
            <a:r>
              <a:rPr lang="lt-LT" dirty="0" err="1" smtClean="0"/>
              <a:t>Bizevičienė</a:t>
            </a:r>
            <a:endParaRPr lang="lt-LT" dirty="0" smtClean="0"/>
          </a:p>
          <a:p>
            <a:r>
              <a:rPr lang="lt-LT" dirty="0" smtClean="0"/>
              <a:t>Pedagogikos k-ra</a:t>
            </a:r>
          </a:p>
          <a:p>
            <a:r>
              <a:rPr lang="lt-LT" dirty="0" smtClean="0"/>
              <a:t>LMTA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sz="3600" dirty="0"/>
              <a:t>Baigiamojo</a:t>
            </a:r>
            <a:r>
              <a:rPr lang="pt-BR" sz="3600" dirty="0"/>
              <a:t> darbo teksto tvarkymas</a:t>
            </a:r>
            <a:endParaRPr lang="lt-LT" sz="3600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None/>
            </a:pPr>
            <a:r>
              <a:rPr lang="lt-LT" sz="1800" b="1" i="1" dirty="0" smtClean="0">
                <a:solidFill>
                  <a:schemeClr val="tx2"/>
                </a:solidFill>
              </a:rPr>
              <a:t>	</a:t>
            </a:r>
            <a:r>
              <a:rPr lang="lt-LT" sz="2600" b="1" i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Mokslinė </a:t>
            </a:r>
            <a:r>
              <a:rPr lang="lt-LT" sz="2600" b="1" i="1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kalba: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lt-LT" sz="2600" b="1" i="1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lt-LT" sz="2600" dirty="0">
                <a:latin typeface="Calibri" pitchFamily="34" charset="0"/>
                <a:cs typeface="Calibri" pitchFamily="34" charset="0"/>
              </a:rPr>
              <a:t>Ji turi būti griežta, tiksli ir </a:t>
            </a:r>
            <a:r>
              <a:rPr lang="lt-LT" sz="2600" dirty="0" smtClean="0">
                <a:latin typeface="Calibri" pitchFamily="34" charset="0"/>
                <a:cs typeface="Calibri" pitchFamily="34" charset="0"/>
              </a:rPr>
              <a:t>formalizuota;</a:t>
            </a:r>
            <a:endParaRPr lang="lt-LT" sz="26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endParaRPr lang="lt-LT" sz="26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lt-LT" sz="2600" dirty="0">
                <a:latin typeface="Calibri" pitchFamily="34" charset="0"/>
                <a:cs typeface="Calibri" pitchFamily="34" charset="0"/>
              </a:rPr>
              <a:t>Mokslinė kalba negali būti analogiška “šnekamajai” kalbai;</a:t>
            </a:r>
          </a:p>
          <a:p>
            <a:pPr>
              <a:lnSpc>
                <a:spcPct val="80000"/>
              </a:lnSpc>
            </a:pPr>
            <a:endParaRPr lang="lt-LT" sz="26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lt-LT" sz="2600" dirty="0">
                <a:latin typeface="Calibri" pitchFamily="34" charset="0"/>
                <a:cs typeface="Calibri" pitchFamily="34" charset="0"/>
              </a:rPr>
              <a:t>Sakiniai turi būti tikslūs, konkretūs: veiksnys, tarinys ir t.t.</a:t>
            </a:r>
          </a:p>
          <a:p>
            <a:pPr>
              <a:lnSpc>
                <a:spcPct val="80000"/>
              </a:lnSpc>
            </a:pPr>
            <a:endParaRPr lang="lt-LT" sz="26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lt-LT" sz="2600" dirty="0">
                <a:latin typeface="Calibri" pitchFamily="34" charset="0"/>
                <a:cs typeface="Calibri" pitchFamily="34" charset="0"/>
              </a:rPr>
              <a:t>Negalima rašyti pirmu asmeniu: </a:t>
            </a:r>
            <a:r>
              <a:rPr lang="lt-LT" sz="2600" i="1" dirty="0">
                <a:latin typeface="Calibri" pitchFamily="34" charset="0"/>
                <a:cs typeface="Calibri" pitchFamily="34" charset="0"/>
              </a:rPr>
              <a:t>aš padariau, aš ištyriau, aprašiau ir pan</a:t>
            </a:r>
            <a:r>
              <a:rPr lang="lt-LT" sz="2600" i="1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lnSpc>
                <a:spcPct val="80000"/>
              </a:lnSpc>
              <a:buNone/>
            </a:pPr>
            <a:endParaRPr lang="lt-LT" sz="2600" i="1" dirty="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lt-LT" sz="2600" dirty="0" smtClean="0">
                <a:latin typeface="Calibri" pitchFamily="34" charset="0"/>
                <a:cs typeface="Calibri" pitchFamily="34" charset="0"/>
              </a:rPr>
              <a:t>Vengti</a:t>
            </a:r>
            <a:r>
              <a:rPr lang="lt-LT" sz="2600" i="1" dirty="0" smtClean="0">
                <a:latin typeface="Calibri" pitchFamily="34" charset="0"/>
                <a:cs typeface="Calibri" pitchFamily="34" charset="0"/>
              </a:rPr>
              <a:t>  </a:t>
            </a:r>
            <a:r>
              <a:rPr lang="lt-LT" sz="2600" dirty="0" smtClean="0">
                <a:latin typeface="Calibri" pitchFamily="34" charset="0"/>
                <a:cs typeface="Calibri" pitchFamily="34" charset="0"/>
              </a:rPr>
              <a:t>per </a:t>
            </a:r>
            <a:r>
              <a:rPr lang="lt-LT" sz="2600" dirty="0">
                <a:latin typeface="Calibri" pitchFamily="34" charset="0"/>
                <a:cs typeface="Calibri" pitchFamily="34" charset="0"/>
              </a:rPr>
              <a:t>daug emocionalaus dėstymo (klaustukai, šauktukai</a:t>
            </a:r>
            <a:r>
              <a:rPr lang="lt-LT" sz="26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pPr>
              <a:lnSpc>
                <a:spcPct val="80000"/>
              </a:lnSpc>
            </a:pPr>
            <a:endParaRPr lang="lt-LT" sz="2600" dirty="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lt-LT" sz="2600" dirty="0" smtClean="0">
                <a:latin typeface="Calibri" pitchFamily="34" charset="0"/>
                <a:cs typeface="Calibri" pitchFamily="34" charset="0"/>
              </a:rPr>
              <a:t>Vengti pasikartojimo </a:t>
            </a:r>
            <a:r>
              <a:rPr lang="lt-LT" sz="2600" dirty="0">
                <a:latin typeface="Calibri" pitchFamily="34" charset="0"/>
                <a:cs typeface="Calibri" pitchFamily="34" charset="0"/>
              </a:rPr>
              <a:t>(pvz.: </a:t>
            </a:r>
            <a:r>
              <a:rPr lang="lt-LT" sz="2600" i="1" dirty="0">
                <a:latin typeface="Calibri" pitchFamily="34" charset="0"/>
                <a:cs typeface="Calibri" pitchFamily="34" charset="0"/>
              </a:rPr>
              <a:t>kaip aš jau minėjau</a:t>
            </a:r>
            <a:r>
              <a:rPr lang="lt-LT" sz="26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pPr>
              <a:lnSpc>
                <a:spcPct val="80000"/>
              </a:lnSpc>
            </a:pPr>
            <a:endParaRPr lang="lt-LT" sz="2600" dirty="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lt-LT" sz="2600" dirty="0" smtClean="0">
                <a:latin typeface="Calibri" pitchFamily="34" charset="0"/>
                <a:cs typeface="Calibri" pitchFamily="34" charset="0"/>
              </a:rPr>
              <a:t>Vengti nuorodų </a:t>
            </a:r>
            <a:r>
              <a:rPr lang="lt-LT" sz="2600" dirty="0">
                <a:latin typeface="Calibri" pitchFamily="34" charset="0"/>
                <a:cs typeface="Calibri" pitchFamily="34" charset="0"/>
              </a:rPr>
              <a:t>į ateities veiklą (pvz.: </a:t>
            </a:r>
            <a:r>
              <a:rPr lang="lt-LT" sz="2600" i="1" dirty="0">
                <a:latin typeface="Calibri" pitchFamily="34" charset="0"/>
                <a:cs typeface="Calibri" pitchFamily="34" charset="0"/>
              </a:rPr>
              <a:t>nagrinėsime vėliau</a:t>
            </a:r>
            <a:r>
              <a:rPr lang="lt-LT" sz="2600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lt-LT" sz="1800" dirty="0"/>
          </a:p>
          <a:p>
            <a:pPr lvl="1">
              <a:lnSpc>
                <a:spcPct val="80000"/>
              </a:lnSpc>
            </a:pPr>
            <a:endParaRPr lang="lt-LT" sz="1800" dirty="0"/>
          </a:p>
          <a:p>
            <a:pPr>
              <a:lnSpc>
                <a:spcPct val="80000"/>
              </a:lnSpc>
            </a:pPr>
            <a:endParaRPr lang="lt-LT" sz="1600" dirty="0">
              <a:solidFill>
                <a:schemeClr val="bg2"/>
              </a:solidFill>
            </a:endParaRPr>
          </a:p>
          <a:p>
            <a:pPr>
              <a:lnSpc>
                <a:spcPct val="80000"/>
              </a:lnSpc>
            </a:pPr>
            <a:endParaRPr lang="lt-LT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Citavimas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lt-LT" sz="2400" dirty="0"/>
              <a:t>Mokslo darbas be citavimo – panaudotų šaltinių nuorodų - mažai </a:t>
            </a:r>
            <a:r>
              <a:rPr lang="lt-LT" sz="2400" dirty="0" smtClean="0"/>
              <a:t>vertinamas, neturint </a:t>
            </a:r>
            <a:r>
              <a:rPr lang="lt-LT" sz="2400" dirty="0"/>
              <a:t>mokslinės patirties, korektiškas šaltinių vartojimas ypač </a:t>
            </a:r>
            <a:r>
              <a:rPr lang="lt-LT" sz="2400" dirty="0" smtClean="0"/>
              <a:t>svarbus </a:t>
            </a:r>
            <a:endParaRPr lang="lt-LT" sz="2400" dirty="0"/>
          </a:p>
          <a:p>
            <a:pPr>
              <a:lnSpc>
                <a:spcPct val="80000"/>
              </a:lnSpc>
            </a:pPr>
            <a:endParaRPr lang="lt-LT" sz="2400" dirty="0"/>
          </a:p>
          <a:p>
            <a:pPr>
              <a:lnSpc>
                <a:spcPct val="80000"/>
              </a:lnSpc>
            </a:pPr>
            <a:r>
              <a:rPr lang="lt-LT" sz="2400" dirty="0"/>
              <a:t>L. Melnikas ir S. Gerulis rašo: “&lt;...&gt; svetimų minčių pasisavinimo atvejai nesunkiai pastebimi, iš karto krinta į akis ir tik pabrėžia autoriaus minčių skurdumą. &lt;...&gt; “neteisėtai” </a:t>
            </a:r>
            <a:r>
              <a:rPr lang="lt-LT" sz="2400" dirty="0" smtClean="0"/>
              <a:t>pasiskolintos </a:t>
            </a:r>
            <a:r>
              <a:rPr lang="lt-LT" sz="2400" dirty="0"/>
              <a:t>ir prisiskirtos mintys “iškrinta” iš bendro darbo konteksto kompetencijos lygiu, argumentacija, pagaliau tiesiog dėstymo stiliumi” (p. 22).</a:t>
            </a:r>
          </a:p>
          <a:p>
            <a:pPr>
              <a:lnSpc>
                <a:spcPct val="80000"/>
              </a:lnSpc>
            </a:pPr>
            <a:endParaRPr lang="lt-LT" sz="2400" dirty="0"/>
          </a:p>
          <a:p>
            <a:pPr>
              <a:lnSpc>
                <a:spcPct val="80000"/>
              </a:lnSpc>
            </a:pPr>
            <a:r>
              <a:rPr lang="lt-LT" sz="2400" dirty="0"/>
              <a:t>Tuo tarpu šaltinių nuorodos liudija plačias esamos mokslinės literatūros žinias, rimtas šios literatūros studijas.</a:t>
            </a:r>
          </a:p>
          <a:p>
            <a:pPr>
              <a:lnSpc>
                <a:spcPct val="80000"/>
              </a:lnSpc>
            </a:pPr>
            <a:endParaRPr lang="lt-LT" sz="2400" dirty="0"/>
          </a:p>
          <a:p>
            <a:pPr>
              <a:lnSpc>
                <a:spcPct val="80000"/>
              </a:lnSpc>
            </a:pPr>
            <a:r>
              <a:rPr lang="lt-LT" sz="2400" dirty="0"/>
              <a:t>Jei naudojami paveikslėliai, lentelės – juos reikia numeruoti ir taip pat pateikti nuorodą </a:t>
            </a:r>
            <a:r>
              <a:rPr lang="lt-LT" sz="2400" dirty="0" smtClean="0"/>
              <a:t>į šaltinį</a:t>
            </a:r>
            <a:r>
              <a:rPr lang="lt-LT" sz="2400" dirty="0"/>
              <a:t>, iš kurio ši medžiaga buvo paimta.</a:t>
            </a:r>
          </a:p>
          <a:p>
            <a:pPr>
              <a:lnSpc>
                <a:spcPct val="80000"/>
              </a:lnSpc>
            </a:pPr>
            <a:endParaRPr lang="lt-LT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lt-LT" sz="3600" dirty="0"/>
              <a:t>Nuorodų </a:t>
            </a:r>
            <a:r>
              <a:rPr lang="lt-LT" sz="3600" dirty="0" smtClean="0"/>
              <a:t>tvarkymas:</a:t>
            </a:r>
            <a:endParaRPr lang="lt-LT" sz="5400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lt-LT" sz="2400" dirty="0">
              <a:solidFill>
                <a:schemeClr val="tx2"/>
              </a:solidFill>
            </a:endParaRPr>
          </a:p>
          <a:p>
            <a:pPr lvl="1">
              <a:lnSpc>
                <a:spcPct val="80000"/>
              </a:lnSpc>
            </a:pPr>
            <a:r>
              <a:rPr lang="lt-LT" sz="2400" dirty="0"/>
              <a:t>Nurodomas šaltinio numeris literatūros sąraše ir cituojamas </a:t>
            </a:r>
            <a:r>
              <a:rPr lang="lt-LT" sz="2400" dirty="0" smtClean="0"/>
              <a:t>puslapis </a:t>
            </a:r>
            <a:r>
              <a:rPr lang="lt-LT" sz="2400" dirty="0"/>
              <a:t>(2, p.5</a:t>
            </a:r>
            <a:r>
              <a:rPr lang="lt-LT" sz="2400" dirty="0" smtClean="0"/>
              <a:t>) arba pavardė, metai ir puslapis  (Ignatonis, 2010, p.5)</a:t>
            </a:r>
            <a:endParaRPr lang="lt-LT" sz="2400" dirty="0"/>
          </a:p>
          <a:p>
            <a:pPr lvl="2">
              <a:lnSpc>
                <a:spcPct val="80000"/>
              </a:lnSpc>
            </a:pPr>
            <a:endParaRPr lang="lt-LT" dirty="0"/>
          </a:p>
          <a:p>
            <a:pPr lvl="1">
              <a:lnSpc>
                <a:spcPct val="80000"/>
              </a:lnSpc>
            </a:pPr>
            <a:r>
              <a:rPr lang="lt-LT" sz="2400" dirty="0" smtClean="0"/>
              <a:t>Labai </a:t>
            </a:r>
            <a:r>
              <a:rPr lang="lt-LT" sz="2400" dirty="0"/>
              <a:t>svarbu pasirinkti ir darbe citatas žymėti vieningai;</a:t>
            </a:r>
          </a:p>
          <a:p>
            <a:pPr lvl="1">
              <a:lnSpc>
                <a:spcPct val="80000"/>
              </a:lnSpc>
            </a:pPr>
            <a:endParaRPr lang="lt-LT" sz="2400" dirty="0"/>
          </a:p>
          <a:p>
            <a:pPr lvl="1">
              <a:lnSpc>
                <a:spcPct val="80000"/>
              </a:lnSpc>
            </a:pPr>
            <a:r>
              <a:rPr lang="lt-LT" sz="2400" dirty="0"/>
              <a:t>Kelis kartus naudojant tą patį šaltinį, galima naudotis trumpiniais: </a:t>
            </a:r>
            <a:r>
              <a:rPr lang="lt-LT" sz="2400" b="1" i="1" dirty="0"/>
              <a:t>ten pat, </a:t>
            </a:r>
            <a:r>
              <a:rPr lang="lt-LT" sz="2400" b="1" i="1" dirty="0" err="1"/>
              <a:t>ibid</a:t>
            </a:r>
            <a:r>
              <a:rPr lang="lt-LT" sz="2400" b="1" i="1" dirty="0" smtClean="0"/>
              <a:t>.</a:t>
            </a:r>
            <a:r>
              <a:rPr lang="lt-LT" sz="2400" dirty="0" smtClean="0"/>
              <a:t> (lot. </a:t>
            </a:r>
            <a:r>
              <a:rPr lang="lt-LT" sz="2400" i="1" dirty="0" err="1" smtClean="0"/>
              <a:t>ibidem</a:t>
            </a:r>
            <a:r>
              <a:rPr lang="lt-LT" sz="2400" dirty="0" smtClean="0"/>
              <a:t> - ten pat, toje pačioje vietoje)</a:t>
            </a:r>
            <a:r>
              <a:rPr lang="lt-LT" sz="2400" b="1" i="1" dirty="0" smtClean="0"/>
              <a:t>, op. cit.</a:t>
            </a:r>
            <a:r>
              <a:rPr lang="lt-LT" sz="2400" b="1" dirty="0" smtClean="0"/>
              <a:t> </a:t>
            </a:r>
            <a:r>
              <a:rPr lang="lt-LT" sz="2400" dirty="0" smtClean="0"/>
              <a:t>(lot. </a:t>
            </a:r>
            <a:r>
              <a:rPr lang="lt-LT" sz="2400" i="1" dirty="0" err="1" smtClean="0"/>
              <a:t>opere</a:t>
            </a:r>
            <a:r>
              <a:rPr lang="lt-LT" sz="2400" i="1" dirty="0" smtClean="0"/>
              <a:t> </a:t>
            </a:r>
            <a:r>
              <a:rPr lang="lt-LT" sz="2400" i="1" dirty="0" err="1" smtClean="0"/>
              <a:t>citato</a:t>
            </a:r>
            <a:r>
              <a:rPr lang="lt-LT" sz="2400" dirty="0" smtClean="0"/>
              <a:t> – prieš tai cituotame veikale)</a:t>
            </a:r>
            <a:endParaRPr lang="lt-LT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188913"/>
            <a:ext cx="7793037" cy="1462087"/>
          </a:xfrm>
        </p:spPr>
        <p:txBody>
          <a:bodyPr/>
          <a:lstStyle/>
          <a:p>
            <a:r>
              <a:rPr lang="lt-LT"/>
              <a:t>Plagiato sąvoka: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lt-LT" sz="900" b="1" dirty="0" smtClean="0"/>
              <a:t>	</a:t>
            </a:r>
            <a:r>
              <a:rPr lang="lt-LT" sz="2800" b="1" dirty="0" smtClean="0"/>
              <a:t>1. </a:t>
            </a:r>
            <a:r>
              <a:rPr lang="lt-LT" sz="2800" b="1" i="1" dirty="0" err="1" smtClean="0"/>
              <a:t>Copy</a:t>
            </a:r>
            <a:r>
              <a:rPr lang="lt-LT" sz="2800" b="1" i="1" dirty="0" smtClean="0"/>
              <a:t> </a:t>
            </a:r>
            <a:r>
              <a:rPr lang="lt-LT" sz="2800" b="1" i="1" dirty="0"/>
              <a:t>&amp; </a:t>
            </a:r>
            <a:r>
              <a:rPr lang="lt-LT" sz="2800" b="1" i="1" dirty="0" err="1"/>
              <a:t>Paste</a:t>
            </a:r>
            <a:r>
              <a:rPr lang="lt-LT" sz="2800" b="1" dirty="0"/>
              <a:t>  (kopija/įklija) plagiatas: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lt-LT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lt-LT" sz="1200" dirty="0"/>
              <a:t>	</a:t>
            </a:r>
            <a:r>
              <a:rPr lang="lt-LT" sz="1200" dirty="0">
                <a:latin typeface="Calibri" pitchFamily="34" charset="0"/>
                <a:cs typeface="Calibri" pitchFamily="34" charset="0"/>
              </a:rPr>
              <a:t>    </a:t>
            </a:r>
            <a:r>
              <a:rPr lang="lt-LT" sz="2000" dirty="0">
                <a:latin typeface="Calibri" pitchFamily="34" charset="0"/>
                <a:cs typeface="Calibri" pitchFamily="34" charset="0"/>
              </a:rPr>
              <a:t>Perkeldami iš šaltinio sakinį ar reikšmingą frazę, privalote naudoti kabutes ir pateikti  nuorodą į šaltinį.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lt-LT" sz="1600" b="1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  <a:buNone/>
            </a:pPr>
            <a:r>
              <a:rPr lang="lt-LT" sz="2400" b="1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lt-LT" sz="2800" b="1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lt-LT" sz="2800" b="1" dirty="0">
                <a:latin typeface="Calibri" pitchFamily="34" charset="0"/>
                <a:cs typeface="Calibri" pitchFamily="34" charset="0"/>
              </a:rPr>
              <a:t>.  </a:t>
            </a:r>
            <a:r>
              <a:rPr lang="lt-LT" sz="2800" b="1" i="1" dirty="0">
                <a:latin typeface="Calibri" pitchFamily="34" charset="0"/>
                <a:cs typeface="Calibri" pitchFamily="34" charset="0"/>
              </a:rPr>
              <a:t>Žodžių sukeitimo plagiatas:</a:t>
            </a:r>
          </a:p>
          <a:p>
            <a:pPr>
              <a:lnSpc>
                <a:spcPct val="80000"/>
              </a:lnSpc>
            </a:pPr>
            <a:endParaRPr lang="lt-LT" sz="2400" i="1" dirty="0">
              <a:latin typeface="Calibri" pitchFamily="34" charset="0"/>
              <a:cs typeface="Calibri" pitchFamily="34" charset="0"/>
            </a:endParaRPr>
          </a:p>
          <a:p>
            <a:pPr marL="762000" lvl="1" indent="-3048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lt-LT" sz="2000" dirty="0">
                <a:latin typeface="Calibri" pitchFamily="34" charset="0"/>
                <a:cs typeface="Calibri" pitchFamily="34" charset="0"/>
              </a:rPr>
              <a:t>Jei naudojatės šaltinio sakiniu ir sukeičiate vietomis kelis žodžius – tai vis tiek plagiatas.</a:t>
            </a:r>
          </a:p>
          <a:p>
            <a:pPr marL="762000" lvl="1" indent="-304800">
              <a:lnSpc>
                <a:spcPct val="80000"/>
              </a:lnSpc>
              <a:buFont typeface="Wingdings" pitchFamily="2" charset="2"/>
              <a:buAutoNum type="arabicPeriod"/>
            </a:pPr>
            <a:endParaRPr lang="lt-LT" sz="2000" dirty="0">
              <a:latin typeface="Calibri" pitchFamily="34" charset="0"/>
              <a:cs typeface="Calibri" pitchFamily="34" charset="0"/>
            </a:endParaRPr>
          </a:p>
          <a:p>
            <a:pPr marL="762000" lvl="1" indent="-3048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lt-LT" sz="2000" dirty="0">
                <a:latin typeface="Calibri" pitchFamily="34" charset="0"/>
                <a:cs typeface="Calibri" pitchFamily="34" charset="0"/>
              </a:rPr>
              <a:t>Jei norite cituoti sakinį, privalote žymėti jį kabutėmis, nurodyti autorių bei straipsnį, kuriame jį radote. </a:t>
            </a:r>
          </a:p>
          <a:p>
            <a:pPr marL="762000" lvl="1" indent="-304800">
              <a:lnSpc>
                <a:spcPct val="80000"/>
              </a:lnSpc>
              <a:buFont typeface="Wingdings" pitchFamily="2" charset="2"/>
              <a:buAutoNum type="arabicPeriod"/>
            </a:pPr>
            <a:endParaRPr lang="lt-LT" sz="2000" dirty="0">
              <a:latin typeface="Calibri" pitchFamily="34" charset="0"/>
              <a:cs typeface="Calibri" pitchFamily="34" charset="0"/>
            </a:endParaRPr>
          </a:p>
          <a:p>
            <a:pPr marL="762000" lvl="1" indent="-3048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lt-LT" sz="2000" dirty="0">
                <a:latin typeface="Calibri" pitchFamily="34" charset="0"/>
                <a:cs typeface="Calibri" pitchFamily="34" charset="0"/>
              </a:rPr>
              <a:t>Tačiau šaltinio medžiagą cituoti naudinga tik tuo atveju, kai citata yra ypatingai svarbi tam, ką jūs norite parodyti savo kuriamoje medžiagoje. </a:t>
            </a:r>
          </a:p>
          <a:p>
            <a:pPr marL="762000" lvl="1" indent="-304800">
              <a:lnSpc>
                <a:spcPct val="80000"/>
              </a:lnSpc>
              <a:buFont typeface="Wingdings" pitchFamily="2" charset="2"/>
              <a:buAutoNum type="arabicPeriod"/>
            </a:pPr>
            <a:endParaRPr lang="lt-LT" sz="2000" dirty="0">
              <a:latin typeface="Calibri" pitchFamily="34" charset="0"/>
              <a:cs typeface="Calibri" pitchFamily="34" charset="0"/>
            </a:endParaRPr>
          </a:p>
          <a:p>
            <a:pPr marL="762000" lvl="1" indent="-3048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lt-LT" sz="2000" dirty="0">
                <a:latin typeface="Calibri" pitchFamily="34" charset="0"/>
                <a:cs typeface="Calibri" pitchFamily="34" charset="0"/>
              </a:rPr>
              <a:t>Daugelyje atvejų geriau parašyti savais žodžiais ir nurodyti originalo šaltinį.</a:t>
            </a:r>
          </a:p>
          <a:p>
            <a:pPr>
              <a:lnSpc>
                <a:spcPct val="80000"/>
              </a:lnSpc>
            </a:pPr>
            <a:endParaRPr lang="lt-LT" sz="20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endParaRPr lang="lt-LT" sz="14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lt-LT" b="1" i="1" dirty="0" smtClean="0"/>
              <a:t>	</a:t>
            </a:r>
            <a:r>
              <a:rPr lang="lt-LT" sz="2800" b="1" i="1" dirty="0" smtClean="0"/>
              <a:t>3. Idėjos </a:t>
            </a:r>
            <a:r>
              <a:rPr lang="lt-LT" sz="2800" b="1" i="1" dirty="0"/>
              <a:t>plagiatas</a:t>
            </a:r>
          </a:p>
          <a:p>
            <a:pPr>
              <a:buFont typeface="Wingdings" pitchFamily="2" charset="2"/>
              <a:buNone/>
            </a:pPr>
            <a:endParaRPr lang="lt-LT" b="1" dirty="0"/>
          </a:p>
          <a:p>
            <a:r>
              <a:rPr lang="lt-LT" sz="2400" dirty="0" smtClean="0"/>
              <a:t>Idėja </a:t>
            </a:r>
            <a:r>
              <a:rPr lang="lt-LT" sz="2400" dirty="0"/>
              <a:t>ar sprendimas turi būti aiškiai priskiriami </a:t>
            </a:r>
            <a:r>
              <a:rPr lang="lt-LT" sz="2400" dirty="0" smtClean="0"/>
              <a:t>autoriui; neretai sunku </a:t>
            </a:r>
            <a:r>
              <a:rPr lang="lt-LT" sz="2400" dirty="0"/>
              <a:t>išskirti autoriaus idėjas arba sprendimus ir visuotinės nuosavybės </a:t>
            </a:r>
            <a:r>
              <a:rPr lang="lt-LT" sz="2400" dirty="0" smtClean="0"/>
              <a:t>informaciją</a:t>
            </a:r>
          </a:p>
          <a:p>
            <a:pPr>
              <a:buNone/>
            </a:pPr>
            <a:endParaRPr lang="lt-LT" sz="2400" dirty="0"/>
          </a:p>
          <a:p>
            <a:r>
              <a:rPr lang="lt-LT" sz="2400" dirty="0" smtClean="0"/>
              <a:t>Visuotinės </a:t>
            </a:r>
            <a:r>
              <a:rPr lang="lt-LT" sz="2400" dirty="0"/>
              <a:t>nuosavybės informacija - tai idėja ar                                problemos sprendimas, kurį konkrečios srities žinovai                    pripažįsta bendrosiomis žiniomis.</a:t>
            </a:r>
            <a:r>
              <a:rPr lang="lt-LT" sz="28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 Darbo įforminimas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r>
              <a:rPr lang="lt-LT" sz="2800"/>
              <a:t>Darbas prasideda </a:t>
            </a:r>
            <a:r>
              <a:rPr lang="lt-LT" sz="2800" i="1"/>
              <a:t>tituliniu lapu, </a:t>
            </a:r>
            <a:r>
              <a:rPr lang="lt-LT" sz="2800"/>
              <a:t>kurio įforminimas yra griežtai reglamentuotas:</a:t>
            </a:r>
          </a:p>
          <a:p>
            <a:pPr marL="609600" indent="-609600"/>
            <a:r>
              <a:rPr lang="lt-LT" sz="2800"/>
              <a:t>Nurodoma: </a:t>
            </a:r>
          </a:p>
          <a:p>
            <a:pPr marL="990600" lvl="1" indent="-533400"/>
            <a:r>
              <a:rPr lang="lt-LT" sz="2400"/>
              <a:t>mokslo įstaiga;</a:t>
            </a:r>
          </a:p>
          <a:p>
            <a:pPr marL="990600" lvl="1" indent="-533400"/>
            <a:r>
              <a:rPr lang="lt-LT" sz="2400"/>
              <a:t>autorius;</a:t>
            </a:r>
          </a:p>
          <a:p>
            <a:pPr marL="990600" lvl="1" indent="-533400"/>
            <a:r>
              <a:rPr lang="lt-LT" sz="2400"/>
              <a:t>darbo pavadinimas;</a:t>
            </a:r>
          </a:p>
          <a:p>
            <a:pPr marL="990600" lvl="1" indent="-533400"/>
            <a:r>
              <a:rPr lang="lt-LT" sz="2400"/>
              <a:t>žanras (bakalauro baigiamasis darbas);</a:t>
            </a:r>
          </a:p>
          <a:p>
            <a:pPr marL="990600" lvl="1" indent="-533400"/>
            <a:r>
              <a:rPr lang="lt-LT" sz="2400"/>
              <a:t>vieta ir kuriais metais darbas parašytas.</a:t>
            </a:r>
          </a:p>
          <a:p>
            <a:pPr marL="609600" indent="-609600"/>
            <a:endParaRPr lang="lt-LT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Šriftai: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lt-LT" sz="2400" dirty="0"/>
              <a:t>Negalima piktnaudžiauti šriftų galimybėmis ir vizualiai padidinti darbo apimtį;</a:t>
            </a:r>
          </a:p>
          <a:p>
            <a:pPr marL="609600" indent="-609600">
              <a:lnSpc>
                <a:spcPct val="90000"/>
              </a:lnSpc>
            </a:pPr>
            <a:endParaRPr lang="lt-LT" sz="2400" dirty="0"/>
          </a:p>
          <a:p>
            <a:pPr marL="609600" indent="-609600">
              <a:lnSpc>
                <a:spcPct val="90000"/>
              </a:lnSpc>
            </a:pPr>
            <a:r>
              <a:rPr lang="lt-LT" sz="2400" dirty="0"/>
              <a:t>Nusistovėję mokslo darbams reikalavimai: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lt-LT" sz="2000" dirty="0"/>
              <a:t>Šriftas – </a:t>
            </a:r>
            <a:r>
              <a:rPr lang="lt-LT" sz="2000" i="1" dirty="0" err="1"/>
              <a:t>Times</a:t>
            </a:r>
            <a:r>
              <a:rPr lang="lt-LT" sz="2000" i="1" dirty="0"/>
              <a:t> </a:t>
            </a:r>
            <a:r>
              <a:rPr lang="lt-LT" sz="2000" i="1" dirty="0" err="1"/>
              <a:t>New</a:t>
            </a:r>
            <a:r>
              <a:rPr lang="lt-LT" sz="2000" i="1" dirty="0"/>
              <a:t> Roman;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lt-LT" sz="2000" dirty="0"/>
              <a:t>Raidžių dydis – 12 punktų;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lt-LT" sz="2000" dirty="0"/>
              <a:t>Tarpai tarp eilučių – 1,5;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lt-LT" sz="2000" dirty="0"/>
              <a:t>Paraštės: kairioji – 3 cm. Dešinioji – 1,5 cm.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endParaRPr lang="lt-LT" sz="2000" dirty="0"/>
          </a:p>
          <a:p>
            <a:pPr marL="609600" indent="-609600">
              <a:lnSpc>
                <a:spcPct val="90000"/>
              </a:lnSpc>
            </a:pPr>
            <a:r>
              <a:rPr lang="lt-LT" sz="2400" dirty="0"/>
              <a:t>Bakalauro </a:t>
            </a:r>
            <a:r>
              <a:rPr lang="lt-LT" sz="2400" i="1" dirty="0"/>
              <a:t>Baigiamojo darbo</a:t>
            </a:r>
            <a:r>
              <a:rPr lang="lt-LT" sz="2400" dirty="0"/>
              <a:t> apimtis apraše </a:t>
            </a:r>
            <a:r>
              <a:rPr lang="lt-LT" sz="2400" dirty="0" smtClean="0"/>
              <a:t>reglamentuota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Literatūros sąrašo sudarymas:</a:t>
            </a:r>
            <a:endParaRPr lang="lt-LT" b="1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33400" indent="-533400"/>
            <a:r>
              <a:rPr lang="lt-LT" sz="2400" dirty="0"/>
              <a:t>Literatūros sąrašas pateikiamas mokslo darbo pabaigoje;</a:t>
            </a:r>
          </a:p>
          <a:p>
            <a:pPr marL="533400" indent="-533400"/>
            <a:endParaRPr lang="lt-LT" sz="2400" dirty="0"/>
          </a:p>
          <a:p>
            <a:pPr marL="533400" indent="-533400"/>
            <a:r>
              <a:rPr lang="lt-LT" sz="2400" dirty="0"/>
              <a:t>Jis sudaromas </a:t>
            </a:r>
            <a:r>
              <a:rPr lang="lt-LT" sz="2400" i="1" u="sng" dirty="0"/>
              <a:t>abėcėlės</a:t>
            </a:r>
            <a:r>
              <a:rPr lang="lt-LT" sz="2400" dirty="0"/>
              <a:t> tvarka </a:t>
            </a:r>
            <a:r>
              <a:rPr lang="lt-LT" sz="2400" u="sng" dirty="0"/>
              <a:t>lotynų</a:t>
            </a:r>
            <a:r>
              <a:rPr lang="lt-LT" sz="2400" dirty="0"/>
              <a:t>, o po to </a:t>
            </a:r>
            <a:r>
              <a:rPr lang="lt-LT" sz="2400" u="sng" dirty="0"/>
              <a:t>slavų</a:t>
            </a:r>
            <a:r>
              <a:rPr lang="lt-LT" sz="2400" dirty="0"/>
              <a:t> rašmenimis;</a:t>
            </a:r>
          </a:p>
          <a:p>
            <a:pPr marL="533400" indent="-533400"/>
            <a:endParaRPr lang="lt-LT" sz="2400" dirty="0"/>
          </a:p>
          <a:p>
            <a:pPr marL="533400" indent="-533400"/>
            <a:r>
              <a:rPr lang="lt-LT" sz="2400" dirty="0"/>
              <a:t>Knygos, straipsniai turi būti pateikti</a:t>
            </a:r>
            <a:r>
              <a:rPr lang="lt-LT" sz="2400" i="1" u="sng" dirty="0"/>
              <a:t> originalia</a:t>
            </a:r>
            <a:r>
              <a:rPr lang="lt-LT" sz="2400" i="1" dirty="0"/>
              <a:t> </a:t>
            </a:r>
            <a:r>
              <a:rPr lang="lt-LT" sz="2400" dirty="0"/>
              <a:t>kalba;</a:t>
            </a:r>
          </a:p>
          <a:p>
            <a:pPr marL="533400" indent="-533400">
              <a:buFont typeface="Wingdings" pitchFamily="2" charset="2"/>
              <a:buNone/>
            </a:pPr>
            <a:endParaRPr lang="lt-LT" sz="2400" dirty="0"/>
          </a:p>
          <a:p>
            <a:pPr marL="533400" indent="-533400"/>
            <a:r>
              <a:rPr lang="lt-LT" sz="2400" dirty="0"/>
              <a:t>Sąrašas atspindi visą literatūrą, studijuotą rengiant baigiamąjį </a:t>
            </a:r>
            <a:r>
              <a:rPr lang="lt-LT" sz="2400" dirty="0" smtClean="0"/>
              <a:t>darbą</a:t>
            </a:r>
          </a:p>
          <a:p>
            <a:pPr marL="533400" indent="-533400"/>
            <a:endParaRPr lang="lt-LT" sz="2400" dirty="0" smtClean="0"/>
          </a:p>
          <a:p>
            <a:pPr marL="533400" indent="-533400"/>
            <a:r>
              <a:rPr lang="lt-LT" sz="2400" dirty="0" smtClean="0"/>
              <a:t> </a:t>
            </a:r>
            <a:r>
              <a:rPr lang="lt-LT" sz="2400" dirty="0"/>
              <a:t>Labai svarbi literatūra, kuri analizuojamą temą leidžia įkomponuoti  į platesnį kultūrinį kontekstą, parodo bendrą jauno mokslininko išsilavinimą.</a:t>
            </a:r>
          </a:p>
          <a:p>
            <a:pPr marL="533400" indent="-533400"/>
            <a:endParaRPr lang="lt-L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lt-LT" sz="3200"/>
              <a:t>Literatūros sąraše gali būti:</a:t>
            </a:r>
            <a:br>
              <a:rPr lang="lt-LT" sz="3200"/>
            </a:br>
            <a:endParaRPr lang="lt-LT" sz="320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28801"/>
            <a:ext cx="8229600" cy="47720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lt-LT" sz="2400" dirty="0"/>
          </a:p>
          <a:p>
            <a:pPr lvl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lt-LT" sz="2400" dirty="0"/>
              <a:t>knygos (autorius, antraštė, leidimo vieta, metai); </a:t>
            </a:r>
          </a:p>
          <a:p>
            <a:pPr lvl="1">
              <a:lnSpc>
                <a:spcPct val="80000"/>
              </a:lnSpc>
              <a:buFont typeface="Wingdings" pitchFamily="2" charset="2"/>
              <a:buAutoNum type="arabicPeriod"/>
            </a:pPr>
            <a:endParaRPr lang="lt-LT" sz="2400" dirty="0"/>
          </a:p>
          <a:p>
            <a:pPr lvl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lt-LT" sz="2400" dirty="0"/>
              <a:t>straipsnių rinkiniai (antraštė, sudarytojas ar atsakingasis redaktorius, leidimo vieta, metai); </a:t>
            </a:r>
          </a:p>
          <a:p>
            <a:pPr lvl="1">
              <a:lnSpc>
                <a:spcPct val="80000"/>
              </a:lnSpc>
              <a:buFont typeface="Wingdings" pitchFamily="2" charset="2"/>
              <a:buAutoNum type="arabicPeriod"/>
            </a:pPr>
            <a:endParaRPr lang="lt-LT" sz="2400" dirty="0"/>
          </a:p>
          <a:p>
            <a:pPr lvl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lt-LT" sz="2400" dirty="0"/>
              <a:t>straipsniai iš tęstinių leidinių, žurnalų ar laikraščių (autorius, straipsnio pavadinimas, žurnalas, metai, nr., puslapis);</a:t>
            </a:r>
          </a:p>
          <a:p>
            <a:pPr lvl="1">
              <a:lnSpc>
                <a:spcPct val="80000"/>
              </a:lnSpc>
              <a:buFont typeface="Wingdings" pitchFamily="2" charset="2"/>
              <a:buAutoNum type="arabicPeriod"/>
            </a:pPr>
            <a:endParaRPr lang="lt-LT" sz="2400" dirty="0"/>
          </a:p>
          <a:p>
            <a:pPr lvl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lt-LT" sz="2400" dirty="0" smtClean="0"/>
              <a:t>enciklopedijos</a:t>
            </a:r>
            <a:r>
              <a:rPr lang="lt-LT" sz="2400" dirty="0"/>
              <a:t>, žinynai (nurodomi konkretūs panaudotos medžiagos puslapiai);</a:t>
            </a:r>
          </a:p>
          <a:p>
            <a:pPr lvl="1">
              <a:lnSpc>
                <a:spcPct val="80000"/>
              </a:lnSpc>
              <a:buFont typeface="Wingdings" pitchFamily="2" charset="2"/>
              <a:buAutoNum type="arabicPeriod"/>
            </a:pPr>
            <a:endParaRPr lang="lt-LT" sz="2400" dirty="0"/>
          </a:p>
          <a:p>
            <a:pPr lvl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lt-LT" sz="2400" dirty="0" smtClean="0"/>
              <a:t>elektroninis </a:t>
            </a:r>
            <a:r>
              <a:rPr lang="lt-LT" sz="2400" dirty="0"/>
              <a:t>dokumentas</a:t>
            </a:r>
            <a:r>
              <a:rPr lang="lt-LT" sz="2400" dirty="0" smtClean="0"/>
              <a:t>: nurodoma </a:t>
            </a:r>
            <a:r>
              <a:rPr lang="lt-LT" sz="2400" dirty="0"/>
              <a:t>prieiga per internetą ir data:  </a:t>
            </a:r>
            <a:r>
              <a:rPr lang="lt-LT" sz="2400" dirty="0">
                <a:hlinkClick r:id="rId2"/>
              </a:rPr>
              <a:t>http://www.wikipedia.org</a:t>
            </a:r>
            <a:r>
              <a:rPr lang="lt-LT" sz="2400" dirty="0"/>
              <a:t>.  </a:t>
            </a:r>
            <a:r>
              <a:rPr lang="en-US" sz="2400" dirty="0"/>
              <a:t>[</a:t>
            </a:r>
            <a:r>
              <a:rPr lang="lt-LT" sz="2400" dirty="0"/>
              <a:t>žiūrėta</a:t>
            </a:r>
            <a:r>
              <a:rPr lang="en-US" sz="2400" dirty="0"/>
              <a:t> 2012-02-01]</a:t>
            </a:r>
            <a:endParaRPr lang="lt-L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Priedai: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lt-LT" dirty="0"/>
              <a:t>Lentelės, papildančios ar tiesiog iliustruojančios tyrimą;</a:t>
            </a:r>
          </a:p>
          <a:p>
            <a:r>
              <a:rPr lang="lt-LT" dirty="0"/>
              <a:t>Sąrašai;</a:t>
            </a:r>
          </a:p>
          <a:p>
            <a:r>
              <a:rPr lang="lt-LT" dirty="0"/>
              <a:t>Interviu;</a:t>
            </a:r>
          </a:p>
          <a:p>
            <a:r>
              <a:rPr lang="lt-LT" dirty="0"/>
              <a:t>Anketos</a:t>
            </a:r>
            <a:r>
              <a:rPr lang="lt-LT" dirty="0" smtClean="0"/>
              <a:t>;</a:t>
            </a:r>
          </a:p>
          <a:p>
            <a:r>
              <a:rPr lang="lt-LT" dirty="0" smtClean="0"/>
              <a:t>Stebėjimų protokolai</a:t>
            </a:r>
          </a:p>
          <a:p>
            <a:r>
              <a:rPr lang="lt-LT" dirty="0" smtClean="0"/>
              <a:t>Eksperimentinių programų aprašai</a:t>
            </a:r>
            <a:endParaRPr lang="lt-LT" dirty="0"/>
          </a:p>
          <a:p>
            <a:endParaRPr lang="lt-LT" dirty="0"/>
          </a:p>
          <a:p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Tyrimo eiga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 smtClean="0">
                <a:solidFill>
                  <a:schemeClr val="tx2"/>
                </a:solidFill>
              </a:rPr>
              <a:t>Literatūros studijos;</a:t>
            </a:r>
          </a:p>
          <a:p>
            <a:r>
              <a:rPr lang="lt-LT" dirty="0" smtClean="0">
                <a:solidFill>
                  <a:schemeClr val="tx2"/>
                </a:solidFill>
              </a:rPr>
              <a:t>Duomenų </a:t>
            </a:r>
            <a:r>
              <a:rPr lang="en-US" dirty="0" err="1" smtClean="0">
                <a:solidFill>
                  <a:schemeClr val="tx2"/>
                </a:solidFill>
              </a:rPr>
              <a:t>rinkimas</a:t>
            </a:r>
            <a:r>
              <a:rPr lang="lt-LT" dirty="0" smtClean="0">
                <a:solidFill>
                  <a:schemeClr val="tx2"/>
                </a:solidFill>
              </a:rPr>
              <a:t>;</a:t>
            </a:r>
          </a:p>
          <a:p>
            <a:r>
              <a:rPr lang="lt-LT" dirty="0" smtClean="0">
                <a:solidFill>
                  <a:schemeClr val="tx2"/>
                </a:solidFill>
              </a:rPr>
              <a:t>Duomenų analizė.</a:t>
            </a:r>
            <a:endParaRPr lang="lt-LT" b="1" dirty="0" smtClean="0">
              <a:solidFill>
                <a:schemeClr val="tx2"/>
              </a:solidFill>
            </a:endParaRPr>
          </a:p>
          <a:p>
            <a:endParaRPr lang="lt-LT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t-LT" dirty="0" smtClean="0"/>
              <a:t>Dažniausiai bakalauro darbe pasitaikančios klaidos</a:t>
            </a:r>
            <a:endParaRPr lang="lt-LT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t-L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dirty="0" smtClean="0"/>
              <a:t>Tema, objektas, problema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 lvl="0"/>
            <a:r>
              <a:rPr lang="lt-LT" dirty="0"/>
              <a:t>Tyrimo tema būna per daug abstrakti arba plati, apimanti per daug reiškinių (sąvokų</a:t>
            </a:r>
            <a:r>
              <a:rPr lang="lt-LT" dirty="0" smtClean="0"/>
              <a:t>).</a:t>
            </a:r>
          </a:p>
          <a:p>
            <a:pPr lvl="0">
              <a:buNone/>
            </a:pPr>
            <a:endParaRPr lang="lt-LT" dirty="0" smtClean="0"/>
          </a:p>
          <a:p>
            <a:pPr lvl="0"/>
            <a:r>
              <a:rPr lang="lt-LT" dirty="0"/>
              <a:t>Neapibrėžtas tyrimo objektas, nes nustatyti tie tyrimo kintamieji, kurie mažiausiai charakterizuoja tiriamuosius reiškinius</a:t>
            </a:r>
            <a:r>
              <a:rPr lang="lt-LT" dirty="0" smtClean="0"/>
              <a:t>.</a:t>
            </a:r>
          </a:p>
          <a:p>
            <a:pPr lvl="0">
              <a:buNone/>
            </a:pPr>
            <a:endParaRPr lang="lt-LT" dirty="0" smtClean="0"/>
          </a:p>
          <a:p>
            <a:pPr lvl="0"/>
            <a:r>
              <a:rPr lang="lt-LT" dirty="0"/>
              <a:t>Netinkama mokslinės problemos formuluotė, dažniausiai orientuoja į aprašomąjį pobūdį </a:t>
            </a:r>
            <a:endParaRPr lang="lt-LT" dirty="0" smtClean="0"/>
          </a:p>
          <a:p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lt-LT" dirty="0" smtClean="0"/>
              <a:t>Tyrimas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96544"/>
          </a:xfrm>
        </p:spPr>
        <p:txBody>
          <a:bodyPr>
            <a:normAutofit fontScale="85000" lnSpcReduction="20000"/>
          </a:bodyPr>
          <a:lstStyle/>
          <a:p>
            <a:pPr lvl="0" algn="just"/>
            <a:r>
              <a:rPr lang="lt-LT" dirty="0"/>
              <a:t>Tyrimo nepatikimumas </a:t>
            </a:r>
            <a:endParaRPr lang="lt-LT" dirty="0" smtClean="0"/>
          </a:p>
          <a:p>
            <a:pPr lvl="0" algn="just"/>
            <a:r>
              <a:rPr lang="lt-LT" dirty="0" smtClean="0"/>
              <a:t>Neaiškus </a:t>
            </a:r>
            <a:r>
              <a:rPr lang="lt-LT" dirty="0"/>
              <a:t>mokslinio darbo reikalingumas – kam reikėjo atlikti šį tyrimą</a:t>
            </a:r>
            <a:r>
              <a:rPr lang="lt-LT" dirty="0" smtClean="0"/>
              <a:t>? </a:t>
            </a:r>
            <a:r>
              <a:rPr lang="lt-LT" dirty="0" smtClean="0"/>
              <a:t>Koks </a:t>
            </a:r>
            <a:r>
              <a:rPr lang="lt-LT" dirty="0"/>
              <a:t>jo aktualumas </a:t>
            </a:r>
            <a:r>
              <a:rPr lang="lt-LT" dirty="0" smtClean="0"/>
              <a:t>edukologijos mokslui?</a:t>
            </a:r>
          </a:p>
          <a:p>
            <a:pPr lvl="0"/>
            <a:r>
              <a:rPr lang="lt-LT" dirty="0"/>
              <a:t>Per bendrai įvertinami kitų autorių atlikti </a:t>
            </a:r>
            <a:r>
              <a:rPr lang="lt-LT" dirty="0" smtClean="0"/>
              <a:t>tyrimai, kartais </a:t>
            </a:r>
            <a:r>
              <a:rPr lang="lt-LT" dirty="0"/>
              <a:t>nagrinėjama mokslinė literatūra, </a:t>
            </a:r>
            <a:r>
              <a:rPr lang="lt-LT" dirty="0" smtClean="0"/>
              <a:t>visiškai </a:t>
            </a:r>
            <a:r>
              <a:rPr lang="lt-LT" dirty="0"/>
              <a:t>nesusijusi su suformuluota </a:t>
            </a:r>
            <a:r>
              <a:rPr lang="lt-LT" dirty="0" smtClean="0"/>
              <a:t>problema.</a:t>
            </a:r>
            <a:endParaRPr lang="lt-LT" dirty="0" smtClean="0"/>
          </a:p>
          <a:p>
            <a:pPr lvl="0"/>
            <a:r>
              <a:rPr lang="lt-LT" dirty="0"/>
              <a:t>Mokslinis tyrimas pakartoja jau atliktų tyrimų rezultatus, mokslui žinomą informaciją</a:t>
            </a:r>
            <a:r>
              <a:rPr lang="lt-LT" dirty="0" smtClean="0"/>
              <a:t>.</a:t>
            </a:r>
          </a:p>
          <a:p>
            <a:r>
              <a:rPr lang="lt-LT" dirty="0"/>
              <a:t>Pirmiausiai surenkami duomenys, o paskui galvojama, ką su jais daryti</a:t>
            </a:r>
            <a:r>
              <a:rPr lang="lt-LT" dirty="0" smtClean="0"/>
              <a:t>.</a:t>
            </a:r>
          </a:p>
          <a:p>
            <a:r>
              <a:rPr lang="lt-LT" dirty="0"/>
              <a:t>Vyrauja mokslinės literatūros analizė, nustelbianti empirinį tyrimą (jeigu jis buvo atliktas ir pristatytas mokslinio tyrimo </a:t>
            </a:r>
            <a:r>
              <a:rPr lang="lt-LT" dirty="0" smtClean="0"/>
              <a:t>projekte)</a:t>
            </a:r>
          </a:p>
          <a:p>
            <a:pPr lvl="0"/>
            <a:endParaRPr lang="lt-LT" dirty="0" smtClean="0"/>
          </a:p>
          <a:p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Išvados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4056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lt-LT" dirty="0" smtClean="0"/>
              <a:t>Mokslinės problemos įveikimas, tikslo pasiekimas ir uždavinių išsprendimas būna nesusieti su išvadomis.</a:t>
            </a:r>
          </a:p>
          <a:p>
            <a:pPr lvl="0">
              <a:buNone/>
            </a:pPr>
            <a:endParaRPr lang="lt-LT" dirty="0" smtClean="0"/>
          </a:p>
          <a:p>
            <a:pPr lvl="0"/>
            <a:r>
              <a:rPr lang="lt-LT" dirty="0"/>
              <a:t>Išvadose pristatoma tai, kas buvo analizuota, o ne tai, kas buvo išanalizuota ir kokie apibendrinantys rezultatai buvo </a:t>
            </a:r>
            <a:r>
              <a:rPr lang="lt-LT" dirty="0" smtClean="0"/>
              <a:t>gauti.</a:t>
            </a:r>
          </a:p>
          <a:p>
            <a:pPr lvl="0">
              <a:buNone/>
            </a:pPr>
            <a:endParaRPr lang="lt-LT" dirty="0" smtClean="0"/>
          </a:p>
          <a:p>
            <a:pPr lvl="0"/>
            <a:r>
              <a:rPr lang="lt-LT" dirty="0" smtClean="0"/>
              <a:t>Pristatomi </a:t>
            </a:r>
            <a:r>
              <a:rPr lang="lt-LT" dirty="0"/>
              <a:t>ne galutiniai, visą darbą apibendrinantys rezultatai, o tarpiniai </a:t>
            </a:r>
            <a:r>
              <a:rPr lang="lt-LT" dirty="0" smtClean="0"/>
              <a:t>rezultatai.</a:t>
            </a:r>
            <a:endParaRPr lang="lt-LT" dirty="0" smtClean="0"/>
          </a:p>
          <a:p>
            <a:pPr lvl="0">
              <a:buNone/>
            </a:pPr>
            <a:endParaRPr lang="lt-LT" dirty="0" smtClean="0"/>
          </a:p>
          <a:p>
            <a:r>
              <a:rPr lang="lt-LT" dirty="0"/>
              <a:t>Vien samprotavimo būdu daromos išvados.</a:t>
            </a:r>
            <a:endParaRPr lang="lt-LT" dirty="0" smtClean="0"/>
          </a:p>
          <a:p>
            <a:pPr lvl="0"/>
            <a:endParaRPr lang="lt-LT" dirty="0" smtClean="0"/>
          </a:p>
          <a:p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Kalbos kultūros trūkumai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dirty="0"/>
              <a:t>Ilgi ir sudėtingi sakiniai ar pastraipos</a:t>
            </a:r>
            <a:r>
              <a:rPr lang="lt-LT" dirty="0" smtClean="0"/>
              <a:t>.</a:t>
            </a:r>
          </a:p>
          <a:p>
            <a:pPr lvl="0">
              <a:buNone/>
            </a:pPr>
            <a:endParaRPr lang="lt-LT" dirty="0" smtClean="0"/>
          </a:p>
          <a:p>
            <a:pPr lvl="0"/>
            <a:r>
              <a:rPr lang="lt-LT" dirty="0"/>
              <a:t>Ne mokslinė, o kasdieniška, publicistinė kalba, rašybos klaidos</a:t>
            </a:r>
            <a:r>
              <a:rPr lang="lt-LT" dirty="0" smtClean="0"/>
              <a:t>.</a:t>
            </a:r>
          </a:p>
          <a:p>
            <a:pPr lvl="0">
              <a:buNone/>
            </a:pPr>
            <a:endParaRPr lang="lt-LT" dirty="0" smtClean="0"/>
          </a:p>
          <a:p>
            <a:pPr lvl="0"/>
            <a:r>
              <a:rPr lang="lt-LT" dirty="0"/>
              <a:t>Nėra loginio susietumo tarp atskirų pastraipų, teiginių, išvadų.</a:t>
            </a:r>
            <a:endParaRPr lang="lt-LT" dirty="0" smtClean="0"/>
          </a:p>
          <a:p>
            <a:pPr>
              <a:buNone/>
            </a:pP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t-LT" dirty="0" smtClean="0"/>
              <a:t>Keletas patarimų darbo pristatymui</a:t>
            </a:r>
            <a:endParaRPr lang="lt-LT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sz="4000" dirty="0"/>
              <a:t> 	</a:t>
            </a:r>
            <a:br>
              <a:rPr lang="lt-LT" sz="4000" dirty="0"/>
            </a:br>
            <a:r>
              <a:rPr lang="lt-LT" sz="4000" dirty="0"/>
              <a:t>Skaidrių parengimas</a:t>
            </a:r>
            <a:br>
              <a:rPr lang="lt-LT" sz="4000" dirty="0"/>
            </a:br>
            <a:r>
              <a:rPr lang="lt-LT" sz="4000" dirty="0"/>
              <a:t/>
            </a:r>
            <a:br>
              <a:rPr lang="lt-LT" sz="4000" dirty="0"/>
            </a:br>
            <a:endParaRPr lang="lt-LT" sz="1600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784"/>
            <a:ext cx="8229600" cy="518457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endParaRPr lang="lt-LT" sz="2000" dirty="0"/>
          </a:p>
          <a:p>
            <a:pPr>
              <a:lnSpc>
                <a:spcPct val="80000"/>
              </a:lnSpc>
            </a:pPr>
            <a:r>
              <a:rPr lang="lt-LT" sz="2000" dirty="0" smtClean="0"/>
              <a:t>Prieš </a:t>
            </a:r>
            <a:r>
              <a:rPr lang="lt-LT" sz="2000" dirty="0"/>
              <a:t>pradėdami pasirengimą prezentacijai, </a:t>
            </a:r>
            <a:r>
              <a:rPr lang="lt-LT" sz="2000" dirty="0" smtClean="0"/>
              <a:t>atsakome į </a:t>
            </a:r>
            <a:r>
              <a:rPr lang="lt-LT" sz="2000" dirty="0"/>
              <a:t>tris klausimus:</a:t>
            </a:r>
          </a:p>
          <a:p>
            <a:pPr>
              <a:lnSpc>
                <a:spcPct val="80000"/>
              </a:lnSpc>
            </a:pPr>
            <a:endParaRPr lang="lt-LT" sz="2000" dirty="0"/>
          </a:p>
          <a:p>
            <a:pPr lvl="1">
              <a:lnSpc>
                <a:spcPct val="80000"/>
              </a:lnSpc>
            </a:pPr>
            <a:r>
              <a:rPr lang="lt-LT" sz="1800" dirty="0"/>
              <a:t>Koks prezentacijos tikslas? </a:t>
            </a:r>
          </a:p>
          <a:p>
            <a:pPr lvl="1">
              <a:lnSpc>
                <a:spcPct val="80000"/>
              </a:lnSpc>
            </a:pPr>
            <a:r>
              <a:rPr lang="lt-LT" sz="1800" dirty="0"/>
              <a:t>Ką </a:t>
            </a:r>
            <a:r>
              <a:rPr lang="lt-LT" sz="1800" dirty="0" smtClean="0"/>
              <a:t>klausytojas </a:t>
            </a:r>
            <a:r>
              <a:rPr lang="lt-LT" sz="1800" dirty="0"/>
              <a:t>turėtų daryti po prezentacijos? </a:t>
            </a:r>
          </a:p>
          <a:p>
            <a:pPr lvl="1">
              <a:lnSpc>
                <a:spcPct val="80000"/>
              </a:lnSpc>
            </a:pPr>
            <a:r>
              <a:rPr lang="lt-LT" sz="1800" dirty="0"/>
              <a:t>Kokia pagrindinė mintis padėtų vesti prie prezentacijos tikslo</a:t>
            </a:r>
            <a:r>
              <a:rPr lang="lt-LT" sz="1800" dirty="0" smtClean="0"/>
              <a:t>?</a:t>
            </a:r>
          </a:p>
          <a:p>
            <a:pPr lvl="1">
              <a:lnSpc>
                <a:spcPct val="80000"/>
              </a:lnSpc>
            </a:pPr>
            <a:endParaRPr lang="lt-LT" sz="1800" dirty="0" smtClean="0"/>
          </a:p>
          <a:p>
            <a:pPr>
              <a:lnSpc>
                <a:spcPct val="80000"/>
              </a:lnSpc>
            </a:pPr>
            <a:r>
              <a:rPr lang="lt-LT" sz="2100" dirty="0" smtClean="0"/>
              <a:t>Vienoje skaidrėje – tik viena mintis</a:t>
            </a:r>
          </a:p>
          <a:p>
            <a:pPr>
              <a:lnSpc>
                <a:spcPct val="80000"/>
              </a:lnSpc>
            </a:pPr>
            <a:endParaRPr lang="lt-LT" sz="2100" dirty="0" smtClean="0"/>
          </a:p>
          <a:p>
            <a:pPr>
              <a:lnSpc>
                <a:spcPct val="80000"/>
              </a:lnSpc>
            </a:pPr>
            <a:r>
              <a:rPr lang="lt-LT" sz="2100" dirty="0" smtClean="0"/>
              <a:t>Darbo pristatymą iliustruoti turėtų tezės, bet ne ištisinis tekstas</a:t>
            </a:r>
          </a:p>
          <a:p>
            <a:pPr>
              <a:lnSpc>
                <a:spcPct val="80000"/>
              </a:lnSpc>
            </a:pPr>
            <a:endParaRPr lang="lt-LT" sz="2100" dirty="0" smtClean="0"/>
          </a:p>
          <a:p>
            <a:pPr>
              <a:lnSpc>
                <a:spcPct val="80000"/>
              </a:lnSpc>
            </a:pPr>
            <a:r>
              <a:rPr lang="lt-LT" sz="2100" dirty="0" smtClean="0"/>
              <a:t>Nebūtina kiekvieno dalyko paaiškinimui griebtis  skaidrės </a:t>
            </a:r>
          </a:p>
          <a:p>
            <a:pPr>
              <a:lnSpc>
                <a:spcPct val="80000"/>
              </a:lnSpc>
            </a:pPr>
            <a:endParaRPr lang="lt-LT" sz="2100" dirty="0" smtClean="0"/>
          </a:p>
          <a:p>
            <a:pPr>
              <a:lnSpc>
                <a:spcPct val="80000"/>
              </a:lnSpc>
            </a:pPr>
            <a:r>
              <a:rPr lang="lt-LT" sz="2100" dirty="0" smtClean="0"/>
              <a:t>Gera iliustracija – efektyviau negu punktais išdėliotas tekstas</a:t>
            </a:r>
          </a:p>
          <a:p>
            <a:pPr>
              <a:lnSpc>
                <a:spcPct val="80000"/>
              </a:lnSpc>
              <a:buNone/>
            </a:pPr>
            <a:endParaRPr lang="lt-LT" sz="2100" dirty="0" smtClean="0"/>
          </a:p>
          <a:p>
            <a:pPr>
              <a:lnSpc>
                <a:spcPct val="80000"/>
              </a:lnSpc>
            </a:pPr>
            <a:r>
              <a:rPr lang="lt-LT" sz="2100" dirty="0" smtClean="0"/>
              <a:t>Paprasta taisyklė skaidrių skaičiui: daugiausiai viena skaidrė per vieną minutę</a:t>
            </a:r>
          </a:p>
          <a:p>
            <a:pPr>
              <a:lnSpc>
                <a:spcPct val="80000"/>
              </a:lnSpc>
              <a:buNone/>
            </a:pPr>
            <a:endParaRPr lang="lt-LT" sz="2100" dirty="0" smtClean="0"/>
          </a:p>
          <a:p>
            <a:r>
              <a:rPr lang="lt-LT" sz="2100" dirty="0" smtClean="0"/>
              <a:t>Kiekviena skaidrė turi turėti pavadinimą, paaiškinantį skaidrės turinį,  pavadinimas turi buti prasmingas</a:t>
            </a:r>
          </a:p>
          <a:p>
            <a:pPr>
              <a:buNone/>
            </a:pPr>
            <a:endParaRPr lang="lt-LT" sz="2100" dirty="0" smtClean="0"/>
          </a:p>
          <a:p>
            <a:r>
              <a:rPr lang="lt-LT" sz="2100" dirty="0" smtClean="0"/>
              <a:t>Būtų gerai, kad vien iš skaidrių pavadinimų galima būtų susidaryti įspūdį ką norima prezentacija pasakyti.</a:t>
            </a:r>
          </a:p>
          <a:p>
            <a:pPr>
              <a:lnSpc>
                <a:spcPct val="80000"/>
              </a:lnSpc>
            </a:pPr>
            <a:endParaRPr lang="lt-LT" sz="2200" dirty="0" smtClean="0"/>
          </a:p>
          <a:p>
            <a:pPr>
              <a:lnSpc>
                <a:spcPct val="80000"/>
              </a:lnSpc>
            </a:pPr>
            <a:endParaRPr lang="lt-LT" sz="2200" dirty="0" smtClean="0"/>
          </a:p>
          <a:p>
            <a:pPr>
              <a:lnSpc>
                <a:spcPct val="80000"/>
              </a:lnSpc>
            </a:pPr>
            <a:endParaRPr lang="lt-LT" sz="2200" dirty="0" smtClean="0"/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endParaRPr lang="lt-LT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188913"/>
            <a:ext cx="7793037" cy="1462087"/>
          </a:xfrm>
        </p:spPr>
        <p:txBody>
          <a:bodyPr/>
          <a:lstStyle/>
          <a:p>
            <a:pPr algn="ctr"/>
            <a:r>
              <a:rPr lang="lt-LT" sz="3200" dirty="0"/>
              <a:t>Skaidrių fonas – kuo paprastesnis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lt-LT" sz="1800" dirty="0">
              <a:solidFill>
                <a:schemeClr val="accent1"/>
              </a:solidFill>
            </a:endParaRPr>
          </a:p>
          <a:p>
            <a:pPr>
              <a:lnSpc>
                <a:spcPct val="80000"/>
              </a:lnSpc>
            </a:pPr>
            <a:r>
              <a:rPr lang="lt-LT" sz="2000" dirty="0"/>
              <a:t>Daugelis pranešėjų naudojasi skaidrės šablonu iš „</a:t>
            </a:r>
            <a:r>
              <a:rPr lang="lt-LT" sz="2000" i="1" dirty="0"/>
              <a:t>PowerPoint“</a:t>
            </a:r>
            <a:r>
              <a:rPr lang="lt-LT" sz="2000" dirty="0"/>
              <a:t> siūlomų </a:t>
            </a:r>
            <a:r>
              <a:rPr lang="lt-LT" sz="2000" dirty="0" smtClean="0"/>
              <a:t>galimybių.</a:t>
            </a:r>
          </a:p>
          <a:p>
            <a:pPr>
              <a:lnSpc>
                <a:spcPct val="80000"/>
              </a:lnSpc>
              <a:buNone/>
            </a:pPr>
            <a:endParaRPr lang="lt-LT" sz="2000" dirty="0" smtClean="0"/>
          </a:p>
          <a:p>
            <a:pPr>
              <a:lnSpc>
                <a:spcPct val="80000"/>
              </a:lnSpc>
            </a:pPr>
            <a:r>
              <a:rPr lang="lt-LT" sz="2000" dirty="0" smtClean="0"/>
              <a:t>Fono </a:t>
            </a:r>
            <a:r>
              <a:rPr lang="lt-LT" sz="2000" dirty="0"/>
              <a:t>pasirinkimas  - liudija autoriaus skonį, jo gebėjimą prisitaikyti prie auditorijos poreikių ir sąlygų (pvz. fono pasirinkimą lemia apšviesta ar priešingai neapšviesta patalpa).</a:t>
            </a:r>
          </a:p>
          <a:p>
            <a:pPr>
              <a:lnSpc>
                <a:spcPct val="80000"/>
              </a:lnSpc>
            </a:pPr>
            <a:endParaRPr lang="lt-LT" sz="2000" dirty="0">
              <a:solidFill>
                <a:schemeClr val="accent1"/>
              </a:solidFill>
            </a:endParaRPr>
          </a:p>
          <a:p>
            <a:pPr>
              <a:lnSpc>
                <a:spcPct val="80000"/>
              </a:lnSpc>
            </a:pPr>
            <a:r>
              <a:rPr lang="lt-LT" sz="2000" dirty="0" smtClean="0"/>
              <a:t>Galima nesinaudoti </a:t>
            </a:r>
            <a:r>
              <a:rPr lang="lt-LT" sz="2000" dirty="0"/>
              <a:t>nei vienu skaidrės fono šablonu iš „</a:t>
            </a:r>
            <a:r>
              <a:rPr lang="lt-LT" sz="2000" i="1" dirty="0"/>
              <a:t>PowerPoint</a:t>
            </a:r>
            <a:r>
              <a:rPr lang="lt-LT" sz="2000" dirty="0" smtClean="0"/>
              <a:t>“, naudoti  </a:t>
            </a:r>
            <a:r>
              <a:rPr lang="lt-LT" sz="2000" dirty="0"/>
              <a:t>tik </a:t>
            </a:r>
            <a:r>
              <a:rPr lang="lt-LT" sz="2000" dirty="0" smtClean="0"/>
              <a:t>baltą </a:t>
            </a:r>
            <a:r>
              <a:rPr lang="lt-LT" sz="2000" dirty="0"/>
              <a:t>arba </a:t>
            </a:r>
            <a:r>
              <a:rPr lang="lt-LT" sz="2000" dirty="0" smtClean="0"/>
              <a:t>juodą </a:t>
            </a:r>
            <a:r>
              <a:rPr lang="lt-LT" sz="2000" dirty="0"/>
              <a:t>– geriausiam matomumui bet kokiomis sąlygomis. </a:t>
            </a:r>
            <a:endParaRPr lang="lt-LT" sz="2000" dirty="0" smtClean="0"/>
          </a:p>
          <a:p>
            <a:pPr>
              <a:lnSpc>
                <a:spcPct val="80000"/>
              </a:lnSpc>
            </a:pPr>
            <a:endParaRPr lang="lt-LT" sz="2000" i="1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r>
              <a:rPr lang="lt-LT" sz="2000" dirty="0" smtClean="0"/>
              <a:t>Svarbu </a:t>
            </a:r>
            <a:r>
              <a:rPr lang="lt-LT" sz="2000" dirty="0"/>
              <a:t>ne dekoracijos, bet komunikacija.</a:t>
            </a:r>
          </a:p>
          <a:p>
            <a:pPr>
              <a:lnSpc>
                <a:spcPct val="80000"/>
              </a:lnSpc>
            </a:pPr>
            <a:endParaRPr lang="lt-LT" sz="2000" dirty="0" smtClean="0"/>
          </a:p>
          <a:p>
            <a:pPr>
              <a:lnSpc>
                <a:spcPct val="80000"/>
              </a:lnSpc>
            </a:pPr>
            <a:r>
              <a:rPr lang="lt-LT" sz="2000" dirty="0" smtClean="0"/>
              <a:t>Išmeskite </a:t>
            </a:r>
            <a:r>
              <a:rPr lang="lt-LT" sz="2000" dirty="0"/>
              <a:t>iš skaidrių visas dėmesį blaškančias detales (rėmeliai, juostelės</a:t>
            </a:r>
            <a:r>
              <a:rPr lang="lt-LT" sz="2000" dirty="0" smtClean="0"/>
              <a:t>, animacijos...). </a:t>
            </a:r>
          </a:p>
          <a:p>
            <a:pPr>
              <a:lnSpc>
                <a:spcPct val="80000"/>
              </a:lnSpc>
            </a:pPr>
            <a:endParaRPr lang="lt-LT" sz="2000" dirty="0" smtClean="0"/>
          </a:p>
          <a:p>
            <a:pPr>
              <a:lnSpc>
                <a:spcPct val="80000"/>
              </a:lnSpc>
            </a:pPr>
            <a:r>
              <a:rPr lang="lt-LT" sz="2000" dirty="0" smtClean="0"/>
              <a:t>Kuo </a:t>
            </a:r>
            <a:r>
              <a:rPr lang="lt-LT" sz="2000" dirty="0"/>
              <a:t>mažiau dirgiklių skaidrėje – tuo geriau publika įsisavins esminę informaciją.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Bendra prezentacijos struktūra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5082809"/>
          </a:xfrm>
        </p:spPr>
        <p:txBody>
          <a:bodyPr>
            <a:normAutofit fontScale="92500" lnSpcReduction="20000"/>
          </a:bodyPr>
          <a:lstStyle/>
          <a:p>
            <a:r>
              <a:rPr lang="lt-LT" dirty="0" smtClean="0"/>
              <a:t>Tyrimo problema, aktualumas, naujumas</a:t>
            </a:r>
          </a:p>
          <a:p>
            <a:pPr>
              <a:buNone/>
            </a:pPr>
            <a:r>
              <a:rPr lang="lt-LT" dirty="0" smtClean="0"/>
              <a:t> </a:t>
            </a:r>
          </a:p>
          <a:p>
            <a:r>
              <a:rPr lang="lt-LT" dirty="0" smtClean="0"/>
              <a:t>Tyrimo objektas, tikslas, uždaviniai</a:t>
            </a:r>
          </a:p>
          <a:p>
            <a:pPr>
              <a:buNone/>
            </a:pPr>
            <a:r>
              <a:rPr lang="lt-LT" dirty="0" smtClean="0"/>
              <a:t> </a:t>
            </a:r>
          </a:p>
          <a:p>
            <a:r>
              <a:rPr lang="lt-LT" dirty="0" smtClean="0"/>
              <a:t>Tyrimo dizainas</a:t>
            </a:r>
          </a:p>
          <a:p>
            <a:pPr>
              <a:buNone/>
            </a:pPr>
            <a:endParaRPr lang="lt-LT" dirty="0" smtClean="0"/>
          </a:p>
          <a:p>
            <a:r>
              <a:rPr lang="lt-LT" dirty="0" smtClean="0"/>
              <a:t>Naudoti tyrimo metodai</a:t>
            </a:r>
          </a:p>
          <a:p>
            <a:pPr>
              <a:buNone/>
            </a:pPr>
            <a:endParaRPr lang="lt-LT" dirty="0" smtClean="0"/>
          </a:p>
          <a:p>
            <a:r>
              <a:rPr lang="lt-LT" dirty="0" smtClean="0"/>
              <a:t>Gauti rezultatai</a:t>
            </a:r>
          </a:p>
          <a:p>
            <a:pPr>
              <a:buNone/>
            </a:pPr>
            <a:endParaRPr lang="lt-LT" dirty="0" smtClean="0"/>
          </a:p>
          <a:p>
            <a:r>
              <a:rPr lang="lt-LT" dirty="0" smtClean="0"/>
              <a:t>Svarbiausios išvados</a:t>
            </a:r>
          </a:p>
          <a:p>
            <a:pPr>
              <a:buNone/>
            </a:pPr>
            <a:endParaRPr lang="lt-LT" dirty="0" smtClean="0"/>
          </a:p>
          <a:p>
            <a:r>
              <a:rPr lang="lt-LT" dirty="0" smtClean="0"/>
              <a:t>Rekomendacijos arba praktinė tyrimo reikšmė</a:t>
            </a:r>
          </a:p>
          <a:p>
            <a:pPr>
              <a:buNone/>
            </a:pP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188913"/>
            <a:ext cx="7793037" cy="1462087"/>
          </a:xfrm>
        </p:spPr>
        <p:txBody>
          <a:bodyPr/>
          <a:lstStyle/>
          <a:p>
            <a:r>
              <a:rPr lang="lt-LT" sz="3600" dirty="0"/>
              <a:t>Literatūros studijos:</a:t>
            </a:r>
            <a:r>
              <a:rPr lang="lt-LT" b="1" dirty="0"/>
              <a:t/>
            </a:r>
            <a:br>
              <a:rPr lang="lt-LT" b="1" dirty="0"/>
            </a:br>
            <a:endParaRPr lang="lt-LT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1187450" y="1628800"/>
            <a:ext cx="6984950" cy="44751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lt-LT" sz="2400" dirty="0" smtClean="0">
                <a:latin typeface="Calibri" pitchFamily="34" charset="0"/>
                <a:cs typeface="Calibri" pitchFamily="34" charset="0"/>
              </a:rPr>
              <a:t>Literatūros studijos – mokslo darbo pamatas</a:t>
            </a: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lt-LT" sz="2400" dirty="0" smtClean="0">
                <a:latin typeface="Calibri" pitchFamily="34" charset="0"/>
                <a:cs typeface="Calibri" pitchFamily="34" charset="0"/>
              </a:rPr>
              <a:t>Kruopščiai </a:t>
            </a:r>
            <a:r>
              <a:rPr lang="lt-LT" sz="2400" dirty="0">
                <a:latin typeface="Calibri" pitchFamily="34" charset="0"/>
                <a:cs typeface="Calibri" pitchFamily="34" charset="0"/>
              </a:rPr>
              <a:t>išstudijuota literatūra rūpimais klausimais plečia tyrėjo akiratį, žinias, leidžia orientuotis bendrame analizuojamos problemos </a:t>
            </a:r>
            <a:r>
              <a:rPr lang="lt-LT" sz="2400" dirty="0" err="1" smtClean="0">
                <a:latin typeface="Calibri" pitchFamily="34" charset="0"/>
                <a:cs typeface="Calibri" pitchFamily="34" charset="0"/>
              </a:rPr>
              <a:t>kontekst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e</a:t>
            </a:r>
            <a:endParaRPr lang="lt-LT" sz="2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lt-LT" sz="2400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n-US" sz="2400" dirty="0" err="1" smtClean="0">
                <a:latin typeface="Calibri" pitchFamily="34" charset="0"/>
                <a:cs typeface="Calibri" pitchFamily="34" charset="0"/>
              </a:rPr>
              <a:t>Analizuojant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liter</a:t>
            </a:r>
            <a:r>
              <a:rPr lang="lt-LT" sz="2400" dirty="0" smtClean="0">
                <a:latin typeface="Calibri" pitchFamily="34" charset="0"/>
                <a:cs typeface="Calibri" pitchFamily="34" charset="0"/>
              </a:rPr>
              <a:t>a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t</a:t>
            </a:r>
            <a:r>
              <a:rPr lang="lt-LT" sz="2400" dirty="0" smtClean="0">
                <a:latin typeface="Calibri" pitchFamily="34" charset="0"/>
                <a:cs typeface="Calibri" pitchFamily="34" charset="0"/>
              </a:rPr>
              <a:t>ū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r</a:t>
            </a:r>
            <a:r>
              <a:rPr lang="lt-LT" sz="2400" dirty="0" smtClean="0">
                <a:latin typeface="Calibri" pitchFamily="34" charset="0"/>
                <a:cs typeface="Calibri" pitchFamily="34" charset="0"/>
              </a:rPr>
              <a:t>ą būtina kelti uždavinį - nenutolti </a:t>
            </a:r>
            <a:r>
              <a:rPr lang="lt-LT" sz="2400" dirty="0">
                <a:latin typeface="Calibri" pitchFamily="34" charset="0"/>
                <a:cs typeface="Calibri" pitchFamily="34" charset="0"/>
              </a:rPr>
              <a:t>nuo temos ir naudotis reikalingiausiais </a:t>
            </a:r>
            <a:r>
              <a:rPr lang="lt-LT" sz="2400" dirty="0" smtClean="0">
                <a:latin typeface="Calibri" pitchFamily="34" charset="0"/>
                <a:cs typeface="Calibri" pitchFamily="34" charset="0"/>
              </a:rPr>
              <a:t>šaltiniais </a:t>
            </a:r>
            <a:endParaRPr lang="lt-LT" sz="2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endParaRPr lang="lt-LT" sz="2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lt-LT" sz="2400" dirty="0" smtClean="0">
                <a:latin typeface="Calibri" pitchFamily="34" charset="0"/>
                <a:cs typeface="Calibri" pitchFamily="34" charset="0"/>
              </a:rPr>
              <a:t>Svarbu nepamiršti, kad analizuojama </a:t>
            </a:r>
            <a:r>
              <a:rPr lang="lt-LT" sz="2400" dirty="0">
                <a:latin typeface="Calibri" pitchFamily="34" charset="0"/>
                <a:cs typeface="Calibri" pitchFamily="34" charset="0"/>
              </a:rPr>
              <a:t>tema kartais apima įvairius tyrimo aspektus, o tai reiškia, kad ir literatūros reikia labai </a:t>
            </a:r>
            <a:r>
              <a:rPr lang="lt-LT" sz="2400" dirty="0" smtClean="0">
                <a:latin typeface="Calibri" pitchFamily="34" charset="0"/>
                <a:cs typeface="Calibri" pitchFamily="34" charset="0"/>
              </a:rPr>
              <a:t>įvairios</a:t>
            </a:r>
            <a:endParaRPr lang="lt-LT" sz="24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Duomenų </a:t>
            </a:r>
            <a:r>
              <a:rPr lang="en-US" dirty="0" err="1" smtClean="0"/>
              <a:t>rinkimas</a:t>
            </a:r>
            <a:endParaRPr lang="lt-LT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556792"/>
            <a:ext cx="8712968" cy="5112567"/>
          </a:xfrm>
        </p:spPr>
        <p:txBody>
          <a:bodyPr>
            <a:noAutofit/>
          </a:bodyPr>
          <a:lstStyle/>
          <a:p>
            <a:pPr marL="609600" indent="-609600">
              <a:lnSpc>
                <a:spcPct val="90000"/>
              </a:lnSpc>
            </a:pPr>
            <a:r>
              <a:rPr lang="lt-LT" sz="2400" dirty="0"/>
              <a:t>tyrėjo surinkti duomenys apie jo studijuojamą objektą yra tyrimo atspirties taškas, tyrimui teikia </a:t>
            </a:r>
            <a:r>
              <a:rPr lang="lt-LT" sz="2400" dirty="0" smtClean="0"/>
              <a:t>konkretumo</a:t>
            </a:r>
            <a:endParaRPr lang="lt-LT" sz="2400" dirty="0"/>
          </a:p>
          <a:p>
            <a:pPr marL="609600" indent="-609600">
              <a:lnSpc>
                <a:spcPct val="90000"/>
              </a:lnSpc>
            </a:pPr>
            <a:endParaRPr lang="lt-LT" sz="2400" dirty="0"/>
          </a:p>
          <a:p>
            <a:pPr marL="609600" indent="-609600">
              <a:lnSpc>
                <a:spcPct val="90000"/>
              </a:lnSpc>
            </a:pPr>
            <a:r>
              <a:rPr lang="lt-LT" sz="2400" dirty="0" smtClean="0"/>
              <a:t>tyrėjas </a:t>
            </a:r>
            <a:r>
              <a:rPr lang="lt-LT" sz="2400" dirty="0"/>
              <a:t>turi: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lt-LT" sz="2000" dirty="0" smtClean="0"/>
              <a:t>Ieškoti </a:t>
            </a:r>
            <a:r>
              <a:rPr lang="lt-LT" sz="2000" dirty="0"/>
              <a:t>autentiškos medžiagos, neapsiriboti žinomų tiesų kartojimu;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lt-LT" sz="2000" dirty="0"/>
              <a:t>Būti tikras dėl surinktų duomenų patikimumo;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lt-LT" sz="2000" dirty="0"/>
              <a:t>Renkant duomenis, negalima apsiriboti atskiromis detalėmis, svarbu formuoti įvairiapusį studijuojamo reiškinio vaizdą</a:t>
            </a:r>
            <a:r>
              <a:rPr lang="lt-LT" sz="2000" dirty="0" smtClean="0"/>
              <a:t>.</a:t>
            </a:r>
            <a:endParaRPr lang="lt-LT" sz="2000" dirty="0"/>
          </a:p>
          <a:p>
            <a:pPr marL="990600" lvl="1" indent="-533400">
              <a:lnSpc>
                <a:spcPct val="90000"/>
              </a:lnSpc>
              <a:buNone/>
            </a:pPr>
            <a:endParaRPr lang="lt-LT" sz="2400" dirty="0" smtClean="0"/>
          </a:p>
          <a:p>
            <a:pPr marL="990600" lvl="1" indent="-533400">
              <a:lnSpc>
                <a:spcPct val="90000"/>
              </a:lnSpc>
              <a:buNone/>
            </a:pPr>
            <a:r>
              <a:rPr lang="lt-LT" sz="2400" dirty="0" smtClean="0"/>
              <a:t>Literatūros </a:t>
            </a:r>
            <a:r>
              <a:rPr lang="lt-LT" sz="2400" dirty="0"/>
              <a:t>studijos, archyvinių dokumentų kopijos, muzikos kūrinių, įrašų klausymas, recenzijų skaitymas, atliktas interviu ar anketinė apklausa  - tai ir yra sukaupti mokslo darbo duomenys.</a:t>
            </a:r>
          </a:p>
          <a:p>
            <a:pPr marL="990600" lvl="1" indent="-533400">
              <a:lnSpc>
                <a:spcPct val="90000"/>
              </a:lnSpc>
            </a:pPr>
            <a:endParaRPr lang="lt-LT" sz="20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Duomenų analizė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lt-LT" sz="2400" dirty="0"/>
              <a:t>tai tyrėjo saviraiškos erdvė, jo gebėjimų pasireiškimas analizuojant vienus ar kitus meno reiškinius, pedagogines problemas ir t.t.</a:t>
            </a:r>
          </a:p>
          <a:p>
            <a:endParaRPr lang="lt-LT" sz="2400" dirty="0"/>
          </a:p>
          <a:p>
            <a:r>
              <a:rPr lang="lt-LT" sz="2400" dirty="0" smtClean="0"/>
              <a:t>remiantis </a:t>
            </a:r>
            <a:r>
              <a:rPr lang="lt-LT" sz="2400" dirty="0"/>
              <a:t>sukaupta medžiaga reikia padaryti teisingas išvadas, t.y. medžiagą analizuoti, interpretuoti, apibendrinti.</a:t>
            </a:r>
          </a:p>
          <a:p>
            <a:endParaRPr lang="lt-LT" sz="2400" dirty="0"/>
          </a:p>
          <a:p>
            <a:r>
              <a:rPr lang="lt-LT" sz="2400" dirty="0" smtClean="0"/>
              <a:t>čia </a:t>
            </a:r>
            <a:r>
              <a:rPr lang="lt-LT" sz="2400" dirty="0"/>
              <a:t>pasinaudojama įvade aptartais tyrimo metodais.</a:t>
            </a:r>
          </a:p>
          <a:p>
            <a:endParaRPr lang="lt-LT" sz="2400" dirty="0"/>
          </a:p>
          <a:p>
            <a:endParaRPr lang="lt-LT" sz="2400" dirty="0"/>
          </a:p>
          <a:p>
            <a:endParaRPr lang="lt-L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sz="4000"/>
              <a:t/>
            </a:r>
            <a:br>
              <a:rPr lang="lt-LT" sz="4000"/>
            </a:br>
            <a:r>
              <a:rPr lang="pt-BR" sz="4000"/>
              <a:t>Baigiamojo darbo struktūra</a:t>
            </a:r>
            <a:br>
              <a:rPr lang="pt-BR" sz="4000"/>
            </a:br>
            <a:endParaRPr lang="lt-LT" sz="400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lt-LT" sz="2800" dirty="0"/>
              <a:t>Mokslo teksto pateikimas remiasi griežta logika, nusistovėjusia struktūra;</a:t>
            </a:r>
          </a:p>
          <a:p>
            <a:r>
              <a:rPr lang="lt-LT" sz="2800" dirty="0"/>
              <a:t>Pagrindinės sudedamosios mokslo darbo dalys:</a:t>
            </a:r>
          </a:p>
          <a:p>
            <a:pPr lvl="1"/>
            <a:r>
              <a:rPr lang="lt-LT" sz="2400" dirty="0"/>
              <a:t>Įvadas;</a:t>
            </a:r>
          </a:p>
          <a:p>
            <a:pPr lvl="1"/>
            <a:r>
              <a:rPr lang="en-US" sz="2400" dirty="0" err="1" smtClean="0"/>
              <a:t>Teorin</a:t>
            </a:r>
            <a:r>
              <a:rPr lang="lt-LT" sz="2400" dirty="0" smtClean="0"/>
              <a:t>ė</a:t>
            </a:r>
            <a:r>
              <a:rPr lang="en-US" sz="2400" dirty="0" smtClean="0"/>
              <a:t>s m</a:t>
            </a:r>
            <a:r>
              <a:rPr lang="lt-LT" sz="2400" dirty="0" err="1" smtClean="0"/>
              <a:t>edžiagos</a:t>
            </a:r>
            <a:r>
              <a:rPr lang="lt-LT" sz="2400" dirty="0" smtClean="0"/>
              <a:t> </a:t>
            </a:r>
            <a:r>
              <a:rPr lang="lt-LT" sz="2400" dirty="0"/>
              <a:t>dėstymas</a:t>
            </a:r>
            <a:r>
              <a:rPr lang="lt-LT" sz="2400" dirty="0" smtClean="0"/>
              <a:t>;</a:t>
            </a:r>
            <a:endParaRPr lang="en-US" sz="2400" dirty="0" smtClean="0"/>
          </a:p>
          <a:p>
            <a:pPr lvl="1"/>
            <a:r>
              <a:rPr lang="en-US" sz="2400" dirty="0" err="1" smtClean="0"/>
              <a:t>Empirin</a:t>
            </a:r>
            <a:r>
              <a:rPr lang="lt-LT" sz="2400" dirty="0" err="1" smtClean="0"/>
              <a:t>io</a:t>
            </a:r>
            <a:r>
              <a:rPr lang="lt-LT" sz="2400" dirty="0" smtClean="0"/>
              <a:t> tyrimo rezultatų pristatymas;</a:t>
            </a:r>
            <a:endParaRPr lang="lt-LT" sz="2400" dirty="0"/>
          </a:p>
          <a:p>
            <a:pPr lvl="1"/>
            <a:r>
              <a:rPr lang="lt-LT" sz="2400" dirty="0"/>
              <a:t>Išvados;</a:t>
            </a:r>
          </a:p>
          <a:p>
            <a:pPr lvl="1"/>
            <a:r>
              <a:rPr lang="lt-LT" sz="2400" dirty="0"/>
              <a:t>Literatūros sąrašas;</a:t>
            </a:r>
          </a:p>
          <a:p>
            <a:pPr lvl="1"/>
            <a:r>
              <a:rPr lang="lt-LT" sz="2400" dirty="0"/>
              <a:t>Priedai.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Įvadas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56792"/>
            <a:ext cx="8229600" cy="5301207"/>
          </a:xfrm>
        </p:spPr>
        <p:txBody>
          <a:bodyPr>
            <a:normAutofit fontScale="77500" lnSpcReduction="20000"/>
          </a:bodyPr>
          <a:lstStyle/>
          <a:p>
            <a:pPr marL="533400" indent="-533400">
              <a:lnSpc>
                <a:spcPct val="80000"/>
              </a:lnSpc>
            </a:pPr>
            <a:r>
              <a:rPr lang="en-US" sz="3000" b="1" dirty="0" err="1"/>
              <a:t>Tyrimo</a:t>
            </a:r>
            <a:r>
              <a:rPr lang="en-US" sz="3000" b="1" dirty="0"/>
              <a:t> </a:t>
            </a:r>
            <a:r>
              <a:rPr lang="en-US" sz="3000" b="1" dirty="0" err="1"/>
              <a:t>problema</a:t>
            </a:r>
            <a:r>
              <a:rPr lang="en-US" sz="3000" b="1" dirty="0"/>
              <a:t> </a:t>
            </a:r>
            <a:r>
              <a:rPr lang="en-US" sz="3000" dirty="0"/>
              <a:t>(</a:t>
            </a:r>
            <a:r>
              <a:rPr lang="en-US" sz="3000" dirty="0" err="1"/>
              <a:t>kas</a:t>
            </a:r>
            <a:r>
              <a:rPr lang="en-US" sz="3000" dirty="0"/>
              <a:t> </a:t>
            </a:r>
            <a:r>
              <a:rPr lang="en-US" sz="3000" dirty="0" err="1"/>
              <a:t>problemi</a:t>
            </a:r>
            <a:r>
              <a:rPr lang="lt-LT" sz="3000" dirty="0"/>
              <a:t>š</a:t>
            </a:r>
            <a:r>
              <a:rPr lang="en-US" sz="3000" dirty="0" err="1"/>
              <a:t>ka</a:t>
            </a:r>
            <a:r>
              <a:rPr lang="en-US" sz="3000" dirty="0"/>
              <a:t> </a:t>
            </a:r>
            <a:r>
              <a:rPr lang="en-US" sz="3000" dirty="0" err="1"/>
              <a:t>ugdyme</a:t>
            </a:r>
            <a:r>
              <a:rPr lang="en-US" sz="3000" dirty="0"/>
              <a:t>?)</a:t>
            </a:r>
          </a:p>
          <a:p>
            <a:pPr marL="533400" indent="-533400">
              <a:lnSpc>
                <a:spcPct val="80000"/>
              </a:lnSpc>
            </a:pPr>
            <a:endParaRPr lang="lt-LT" sz="3000" dirty="0"/>
          </a:p>
          <a:p>
            <a:pPr marL="533400" indent="-533400">
              <a:lnSpc>
                <a:spcPct val="80000"/>
              </a:lnSpc>
              <a:buNone/>
            </a:pPr>
            <a:endParaRPr lang="lt-LT" sz="3000" dirty="0"/>
          </a:p>
          <a:p>
            <a:pPr marL="533400" indent="-533400">
              <a:lnSpc>
                <a:spcPct val="80000"/>
              </a:lnSpc>
            </a:pPr>
            <a:r>
              <a:rPr lang="lt-LT" sz="3000" b="1" dirty="0" smtClean="0"/>
              <a:t>Temos </a:t>
            </a:r>
            <a:r>
              <a:rPr lang="lt-LT" sz="3000" b="1" dirty="0"/>
              <a:t>aktualumas </a:t>
            </a:r>
            <a:r>
              <a:rPr lang="lt-LT" sz="3000" dirty="0"/>
              <a:t>(kuo tyrimas aktualus ne tik </a:t>
            </a:r>
            <a:r>
              <a:rPr lang="lt-LT" sz="3000" dirty="0" smtClean="0"/>
              <a:t>asmeniškai tyrėjui, </a:t>
            </a:r>
            <a:r>
              <a:rPr lang="lt-LT" sz="3000" dirty="0"/>
              <a:t>bet ir </a:t>
            </a:r>
            <a:r>
              <a:rPr lang="lt-LT" sz="3000" dirty="0" smtClean="0"/>
              <a:t>kitiems?);</a:t>
            </a:r>
            <a:endParaRPr lang="lt-LT" sz="3000" dirty="0" smtClean="0"/>
          </a:p>
          <a:p>
            <a:pPr marL="533400" indent="-533400">
              <a:lnSpc>
                <a:spcPct val="80000"/>
              </a:lnSpc>
              <a:buNone/>
            </a:pPr>
            <a:endParaRPr lang="lt-LT" sz="3000" dirty="0"/>
          </a:p>
          <a:p>
            <a:pPr marL="533400" indent="-533400">
              <a:lnSpc>
                <a:spcPct val="80000"/>
              </a:lnSpc>
            </a:pPr>
            <a:r>
              <a:rPr lang="lt-LT" sz="3000" b="1" dirty="0"/>
              <a:t>Tyrimo objektas </a:t>
            </a:r>
            <a:r>
              <a:rPr lang="lt-LT" sz="3000" dirty="0"/>
              <a:t>(jį dažniausiai atspindi temos pavadinimas</a:t>
            </a:r>
            <a:r>
              <a:rPr lang="lt-LT" sz="3000" dirty="0" smtClean="0"/>
              <a:t>);</a:t>
            </a:r>
            <a:endParaRPr lang="en-US" sz="3000" dirty="0" smtClean="0"/>
          </a:p>
          <a:p>
            <a:pPr marL="533400" indent="-533400">
              <a:lnSpc>
                <a:spcPct val="80000"/>
              </a:lnSpc>
            </a:pPr>
            <a:endParaRPr lang="lt-LT" sz="3000" dirty="0" smtClean="0"/>
          </a:p>
          <a:p>
            <a:pPr marL="533400" indent="-533400">
              <a:lnSpc>
                <a:spcPct val="80000"/>
              </a:lnSpc>
              <a:buNone/>
            </a:pPr>
            <a:endParaRPr lang="lt-LT" sz="3000" dirty="0"/>
          </a:p>
          <a:p>
            <a:pPr marL="533400" indent="-533400">
              <a:lnSpc>
                <a:spcPct val="80000"/>
              </a:lnSpc>
            </a:pPr>
            <a:r>
              <a:rPr lang="en-US" sz="3000" b="1" dirty="0" smtClean="0"/>
              <a:t>T</a:t>
            </a:r>
            <a:r>
              <a:rPr lang="lt-LT" sz="3000" b="1" dirty="0" smtClean="0"/>
              <a:t>yrimo </a:t>
            </a:r>
            <a:r>
              <a:rPr lang="lt-LT" sz="3000" b="1" dirty="0" err="1" smtClean="0"/>
              <a:t>tiksl</a:t>
            </a:r>
            <a:r>
              <a:rPr lang="en-US" sz="3000" b="1" dirty="0" smtClean="0"/>
              <a:t>as </a:t>
            </a:r>
            <a:r>
              <a:rPr lang="en-US" sz="3000" dirty="0" smtClean="0"/>
              <a:t>(</a:t>
            </a:r>
            <a:r>
              <a:rPr lang="lt-LT" sz="3000" dirty="0" smtClean="0"/>
              <a:t>jį </a:t>
            </a:r>
            <a:r>
              <a:rPr lang="lt-LT" sz="3000" dirty="0"/>
              <a:t>dažniausiai atspindi temos pavadinimas</a:t>
            </a:r>
            <a:r>
              <a:rPr lang="lt-LT" sz="3000" dirty="0" smtClean="0"/>
              <a:t>);</a:t>
            </a:r>
            <a:endParaRPr lang="lt-LT" sz="3000" dirty="0"/>
          </a:p>
          <a:p>
            <a:pPr marL="533400" indent="-533400">
              <a:lnSpc>
                <a:spcPct val="80000"/>
              </a:lnSpc>
            </a:pPr>
            <a:endParaRPr lang="lt-LT" sz="3000" dirty="0" smtClean="0"/>
          </a:p>
          <a:p>
            <a:pPr marL="533400" indent="-533400">
              <a:lnSpc>
                <a:spcPct val="80000"/>
              </a:lnSpc>
              <a:buNone/>
            </a:pPr>
            <a:endParaRPr lang="lt-LT" sz="3000" dirty="0"/>
          </a:p>
          <a:p>
            <a:pPr marL="533400" indent="-533400">
              <a:lnSpc>
                <a:spcPct val="80000"/>
              </a:lnSpc>
            </a:pPr>
            <a:r>
              <a:rPr lang="lt-LT" sz="3000" b="1" dirty="0" err="1" smtClean="0"/>
              <a:t>Uždavini</a:t>
            </a:r>
            <a:r>
              <a:rPr lang="en-US" sz="3000" b="1" dirty="0" err="1" smtClean="0"/>
              <a:t>ai</a:t>
            </a:r>
            <a:r>
              <a:rPr lang="lt-LT" sz="3000" dirty="0" smtClean="0"/>
              <a:t> </a:t>
            </a:r>
            <a:r>
              <a:rPr lang="lt-LT" sz="3000" dirty="0"/>
              <a:t>(jie turi būti konkretūs, pageidautina kiekvieną jų išskirti</a:t>
            </a:r>
            <a:r>
              <a:rPr lang="lt-LT" sz="3000" dirty="0" smtClean="0"/>
              <a:t>);</a:t>
            </a:r>
            <a:endParaRPr lang="en-US" sz="3000" dirty="0" smtClean="0"/>
          </a:p>
          <a:p>
            <a:pPr marL="533400" indent="-533400">
              <a:lnSpc>
                <a:spcPct val="80000"/>
              </a:lnSpc>
            </a:pPr>
            <a:endParaRPr lang="en-US" sz="3000" b="1" dirty="0" smtClean="0"/>
          </a:p>
          <a:p>
            <a:pPr marL="533400" indent="-533400">
              <a:lnSpc>
                <a:spcPct val="80000"/>
              </a:lnSpc>
              <a:buNone/>
            </a:pPr>
            <a:endParaRPr lang="lt-LT" sz="3000" dirty="0"/>
          </a:p>
          <a:p>
            <a:pPr marL="533400" indent="-533400">
              <a:lnSpc>
                <a:spcPct val="80000"/>
              </a:lnSpc>
            </a:pPr>
            <a:r>
              <a:rPr lang="lt-LT" sz="3000" b="1" dirty="0"/>
              <a:t>Temos naujumas </a:t>
            </a:r>
            <a:r>
              <a:rPr lang="lt-LT" sz="3000" dirty="0"/>
              <a:t>(ištyrimo lygis, literatūros apžvalga</a:t>
            </a:r>
            <a:r>
              <a:rPr lang="lt-LT" sz="3000" dirty="0" smtClean="0"/>
              <a:t>);</a:t>
            </a:r>
            <a:endParaRPr lang="en-US" sz="3000" dirty="0" smtClean="0"/>
          </a:p>
          <a:p>
            <a:pPr marL="533400" indent="-533400">
              <a:lnSpc>
                <a:spcPct val="80000"/>
              </a:lnSpc>
            </a:pPr>
            <a:endParaRPr lang="lt-LT" sz="3000" dirty="0" smtClean="0"/>
          </a:p>
          <a:p>
            <a:pPr marL="533400" indent="-533400">
              <a:lnSpc>
                <a:spcPct val="80000"/>
              </a:lnSpc>
              <a:buNone/>
            </a:pPr>
            <a:endParaRPr lang="lt-LT" sz="3000" dirty="0"/>
          </a:p>
          <a:p>
            <a:pPr marL="533400" indent="-533400">
              <a:lnSpc>
                <a:spcPct val="80000"/>
              </a:lnSpc>
            </a:pPr>
            <a:r>
              <a:rPr lang="lt-LT" sz="3000" b="1" dirty="0"/>
              <a:t>Tyrimo </a:t>
            </a:r>
            <a:r>
              <a:rPr lang="lt-LT" sz="3000" b="1" dirty="0" smtClean="0"/>
              <a:t>metodai</a:t>
            </a:r>
            <a:r>
              <a:rPr lang="en-US" sz="3000" b="1" dirty="0"/>
              <a:t> </a:t>
            </a:r>
            <a:r>
              <a:rPr lang="en-US" sz="3000" dirty="0" smtClean="0"/>
              <a:t>(</a:t>
            </a:r>
            <a:r>
              <a:rPr lang="en-US" sz="3000" dirty="0" err="1" smtClean="0"/>
              <a:t>teoriniai</a:t>
            </a:r>
            <a:r>
              <a:rPr lang="en-US" sz="3000" dirty="0" smtClean="0"/>
              <a:t>, </a:t>
            </a:r>
            <a:r>
              <a:rPr lang="en-US" sz="3000" dirty="0" err="1" smtClean="0"/>
              <a:t>empiriniai</a:t>
            </a:r>
            <a:r>
              <a:rPr lang="en-US" sz="3000" dirty="0" smtClean="0"/>
              <a:t>)</a:t>
            </a:r>
            <a:endParaRPr lang="lt-LT" sz="3000" dirty="0"/>
          </a:p>
          <a:p>
            <a:pPr marL="914400" lvl="1" indent="-457200">
              <a:lnSpc>
                <a:spcPct val="80000"/>
              </a:lnSpc>
              <a:buFont typeface="Wingdings" pitchFamily="2" charset="2"/>
              <a:buAutoNum type="arabicPeriod"/>
            </a:pPr>
            <a:endParaRPr lang="lt-LT" sz="3200" dirty="0"/>
          </a:p>
          <a:p>
            <a:pPr marL="533400" indent="-533400">
              <a:lnSpc>
                <a:spcPct val="80000"/>
              </a:lnSpc>
            </a:pPr>
            <a:r>
              <a:rPr lang="lt-LT" sz="3100" b="1" dirty="0"/>
              <a:t>Darbo struktūros </a:t>
            </a:r>
            <a:r>
              <a:rPr lang="lt-LT" sz="3100" b="1" dirty="0" smtClean="0"/>
              <a:t>apibūdinimas </a:t>
            </a:r>
            <a:r>
              <a:rPr lang="lt-LT" sz="2900" dirty="0" smtClean="0"/>
              <a:t>(kiek dalių sudaro darbą, kiek priedų, lentelių, paveikslų ir pan.) </a:t>
            </a:r>
            <a:endParaRPr lang="lt-LT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Medžiagos dėstymas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lt-LT" sz="2400" dirty="0"/>
              <a:t>Šią dalį sudaro keli </a:t>
            </a:r>
            <a:r>
              <a:rPr lang="lt-LT" sz="2400" dirty="0" smtClean="0"/>
              <a:t>skyriai, kiekvienas jų </a:t>
            </a:r>
            <a:r>
              <a:rPr lang="lt-LT" sz="2400" dirty="0"/>
              <a:t>turi turėti savo </a:t>
            </a:r>
            <a:r>
              <a:rPr lang="lt-LT" sz="2400" dirty="0" smtClean="0"/>
              <a:t>problematiką, skyriai turi </a:t>
            </a:r>
            <a:r>
              <a:rPr lang="lt-LT" sz="2400" dirty="0"/>
              <a:t>būti </a:t>
            </a:r>
            <a:r>
              <a:rPr lang="lt-LT" sz="2400" dirty="0" smtClean="0"/>
              <a:t>ir </a:t>
            </a:r>
            <a:r>
              <a:rPr lang="lt-LT" sz="2400" dirty="0" err="1" smtClean="0"/>
              <a:t>autonomiški</a:t>
            </a:r>
            <a:r>
              <a:rPr lang="en-US" sz="2400" dirty="0" smtClean="0"/>
              <a:t>,</a:t>
            </a:r>
            <a:r>
              <a:rPr lang="lt-LT" sz="2400" dirty="0" smtClean="0"/>
              <a:t> </a:t>
            </a:r>
            <a:r>
              <a:rPr lang="lt-LT" sz="2400" dirty="0" smtClean="0"/>
              <a:t>ir tarpusavyje susiję</a:t>
            </a:r>
            <a:endParaRPr lang="lt-LT" sz="2400" dirty="0"/>
          </a:p>
          <a:p>
            <a:pPr>
              <a:lnSpc>
                <a:spcPct val="90000"/>
              </a:lnSpc>
            </a:pPr>
            <a:endParaRPr lang="lt-LT" sz="2400" dirty="0"/>
          </a:p>
          <a:p>
            <a:pPr>
              <a:lnSpc>
                <a:spcPct val="90000"/>
              </a:lnSpc>
            </a:pPr>
            <a:r>
              <a:rPr lang="lt-LT" sz="2400" dirty="0"/>
              <a:t>Dėstymo dalyje </a:t>
            </a:r>
            <a:r>
              <a:rPr lang="lt-LT" sz="2400" dirty="0" smtClean="0"/>
              <a:t>būtini </a:t>
            </a:r>
            <a:r>
              <a:rPr lang="lt-LT" sz="2400" dirty="0"/>
              <a:t>asmeniniai vertinimai, interpretavimai, </a:t>
            </a:r>
            <a:r>
              <a:rPr lang="lt-LT" sz="2400" dirty="0" smtClean="0"/>
              <a:t>“diskusijos” </a:t>
            </a:r>
            <a:r>
              <a:rPr lang="lt-LT" sz="2400" dirty="0"/>
              <a:t>su kitais autoriais ir pan. </a:t>
            </a:r>
          </a:p>
          <a:p>
            <a:pPr>
              <a:lnSpc>
                <a:spcPct val="90000"/>
              </a:lnSpc>
            </a:pPr>
            <a:endParaRPr lang="lt-LT" sz="2400" dirty="0"/>
          </a:p>
          <a:p>
            <a:pPr>
              <a:lnSpc>
                <a:spcPct val="90000"/>
              </a:lnSpc>
            </a:pPr>
            <a:r>
              <a:rPr lang="lt-LT" sz="2400" dirty="0"/>
              <a:t>Gerai, kai pateikiami skirtingi problemų vertinimo aspektai.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Išvados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lt-LT" sz="2400" dirty="0">
                <a:latin typeface="Calibri" pitchFamily="34" charset="0"/>
                <a:cs typeface="Calibri" pitchFamily="34" charset="0"/>
              </a:rPr>
              <a:t>Tai atsakymas į darbe iškeltus klausimus, įvade suformuluotus tyrimo uždavinius;</a:t>
            </a:r>
          </a:p>
          <a:p>
            <a:pPr>
              <a:lnSpc>
                <a:spcPct val="80000"/>
              </a:lnSpc>
            </a:pPr>
            <a:endParaRPr lang="lt-LT" sz="2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lt-LT" sz="2400" dirty="0">
                <a:latin typeface="Calibri" pitchFamily="34" charset="0"/>
                <a:cs typeface="Calibri" pitchFamily="34" charset="0"/>
              </a:rPr>
              <a:t>Išvadoms paliekami svarbiausi teiginiai, apibendrinimai;</a:t>
            </a:r>
          </a:p>
          <a:p>
            <a:pPr>
              <a:lnSpc>
                <a:spcPct val="80000"/>
              </a:lnSpc>
            </a:pPr>
            <a:endParaRPr lang="lt-LT" sz="2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lt-LT" sz="2400" dirty="0">
                <a:latin typeface="Calibri" pitchFamily="34" charset="0"/>
                <a:cs typeface="Calibri" pitchFamily="34" charset="0"/>
              </a:rPr>
              <a:t>Išvados neturėtų būti per daug išplėstos, </a:t>
            </a:r>
            <a:r>
              <a:rPr lang="en-US" sz="2400" dirty="0" err="1" smtClean="0">
                <a:latin typeface="Calibri" pitchFamily="34" charset="0"/>
                <a:cs typeface="Calibri" pitchFamily="34" charset="0"/>
              </a:rPr>
              <a:t>turi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b</a:t>
            </a:r>
            <a:r>
              <a:rPr lang="lt-LT" sz="2400" dirty="0" smtClean="0">
                <a:latin typeface="Calibri" pitchFamily="34" charset="0"/>
                <a:cs typeface="Calibri" pitchFamily="34" charset="0"/>
              </a:rPr>
              <a:t>ū</a:t>
            </a:r>
            <a:r>
              <a:rPr lang="en-US" sz="2400" dirty="0" err="1" smtClean="0">
                <a:latin typeface="Calibri" pitchFamily="34" charset="0"/>
                <a:cs typeface="Calibri" pitchFamily="34" charset="0"/>
              </a:rPr>
              <a:t>ti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lt-LT" sz="2400" dirty="0" smtClean="0">
                <a:latin typeface="Calibri" pitchFamily="34" charset="0"/>
                <a:cs typeface="Calibri" pitchFamily="34" charset="0"/>
              </a:rPr>
              <a:t>argumentuotos</a:t>
            </a:r>
            <a:r>
              <a:rPr lang="lt-LT" sz="2400" dirty="0">
                <a:latin typeface="Calibri" pitchFamily="34" charset="0"/>
                <a:cs typeface="Calibri" pitchFamily="34" charset="0"/>
              </a:rPr>
              <a:t>, konkrečios;</a:t>
            </a:r>
          </a:p>
          <a:p>
            <a:pPr>
              <a:lnSpc>
                <a:spcPct val="80000"/>
              </a:lnSpc>
            </a:pPr>
            <a:endParaRPr lang="lt-LT" sz="2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lt-LT" sz="2400" dirty="0">
                <a:latin typeface="Calibri" pitchFamily="34" charset="0"/>
                <a:cs typeface="Calibri" pitchFamily="34" charset="0"/>
              </a:rPr>
              <a:t>Išvados gali būti pateiktos:</a:t>
            </a:r>
          </a:p>
          <a:p>
            <a:pPr lvl="1">
              <a:lnSpc>
                <a:spcPct val="80000"/>
              </a:lnSpc>
            </a:pPr>
            <a:r>
              <a:rPr lang="lt-LT" sz="2400" dirty="0" smtClean="0">
                <a:latin typeface="Calibri" pitchFamily="34" charset="0"/>
                <a:cs typeface="Calibri" pitchFamily="34" charset="0"/>
              </a:rPr>
              <a:t>kaip </a:t>
            </a:r>
            <a:r>
              <a:rPr lang="lt-LT" sz="2400" dirty="0">
                <a:latin typeface="Calibri" pitchFamily="34" charset="0"/>
                <a:cs typeface="Calibri" pitchFamily="34" charset="0"/>
              </a:rPr>
              <a:t>lakoniškos tezės;</a:t>
            </a:r>
          </a:p>
          <a:p>
            <a:pPr lvl="1">
              <a:lnSpc>
                <a:spcPct val="80000"/>
              </a:lnSpc>
            </a:pPr>
            <a:r>
              <a:rPr lang="lt-LT" sz="2400" dirty="0" smtClean="0">
                <a:latin typeface="Calibri" pitchFamily="34" charset="0"/>
                <a:cs typeface="Calibri" pitchFamily="34" charset="0"/>
              </a:rPr>
              <a:t>sunumeruotos</a:t>
            </a:r>
            <a:r>
              <a:rPr lang="lt-LT" sz="2400" dirty="0">
                <a:latin typeface="Calibri" pitchFamily="34" charset="0"/>
                <a:cs typeface="Calibri" pitchFamily="34" charset="0"/>
              </a:rPr>
              <a:t>;</a:t>
            </a:r>
          </a:p>
          <a:p>
            <a:pPr lvl="1">
              <a:lnSpc>
                <a:spcPct val="80000"/>
              </a:lnSpc>
            </a:pPr>
            <a:r>
              <a:rPr lang="lt-LT" sz="2400" dirty="0" smtClean="0">
                <a:latin typeface="Calibri" pitchFamily="34" charset="0"/>
                <a:cs typeface="Calibri" pitchFamily="34" charset="0"/>
              </a:rPr>
              <a:t>išdėstomos </a:t>
            </a:r>
            <a:r>
              <a:rPr lang="lt-LT" sz="2400" dirty="0">
                <a:latin typeface="Calibri" pitchFamily="34" charset="0"/>
                <a:cs typeface="Calibri" pitchFamily="34" charset="0"/>
              </a:rPr>
              <a:t>apibendrinamaisiais </a:t>
            </a:r>
            <a:r>
              <a:rPr lang="lt-LT" sz="2400" dirty="0" smtClean="0">
                <a:latin typeface="Calibri" pitchFamily="34" charset="0"/>
                <a:cs typeface="Calibri" pitchFamily="34" charset="0"/>
              </a:rPr>
              <a:t>sakiniais</a:t>
            </a:r>
            <a:endParaRPr lang="lt-LT" sz="24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268</TotalTime>
  <Words>1379</Words>
  <Application>Microsoft Office PowerPoint</Application>
  <PresentationFormat>On-screen Show (4:3)</PresentationFormat>
  <Paragraphs>256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Module</vt:lpstr>
      <vt:lpstr>Baigiamojo bakalauro darbo rengimo metodikos apibendrinimas</vt:lpstr>
      <vt:lpstr>Tyrimo eiga</vt:lpstr>
      <vt:lpstr>Literatūros studijos: </vt:lpstr>
      <vt:lpstr>Duomenų rinkimas</vt:lpstr>
      <vt:lpstr>Duomenų analizė</vt:lpstr>
      <vt:lpstr> Baigiamojo darbo struktūra </vt:lpstr>
      <vt:lpstr>Įvadas</vt:lpstr>
      <vt:lpstr>Medžiagos dėstymas</vt:lpstr>
      <vt:lpstr>Išvados</vt:lpstr>
      <vt:lpstr>Baigiamojo darbo teksto tvarkymas</vt:lpstr>
      <vt:lpstr>Citavimas</vt:lpstr>
      <vt:lpstr>Nuorodų tvarkymas:</vt:lpstr>
      <vt:lpstr>Plagiato sąvoka:</vt:lpstr>
      <vt:lpstr>Slide 14</vt:lpstr>
      <vt:lpstr> Darbo įforminimas</vt:lpstr>
      <vt:lpstr>Šriftai:</vt:lpstr>
      <vt:lpstr>Literatūros sąrašo sudarymas:</vt:lpstr>
      <vt:lpstr>Literatūros sąraše gali būti: </vt:lpstr>
      <vt:lpstr>Priedai:</vt:lpstr>
      <vt:lpstr>Dažniausiai bakalauro darbe pasitaikančios klaidos</vt:lpstr>
      <vt:lpstr>Tema, objektas, problema</vt:lpstr>
      <vt:lpstr>Tyrimas</vt:lpstr>
      <vt:lpstr>Išvados</vt:lpstr>
      <vt:lpstr>Kalbos kultūros trūkumai</vt:lpstr>
      <vt:lpstr>Keletas patarimų darbo pristatymui</vt:lpstr>
      <vt:lpstr>   Skaidrių parengimas  </vt:lpstr>
      <vt:lpstr>Skaidrių fonas – kuo paprastesnis</vt:lpstr>
      <vt:lpstr>Bendra prezentacijos struktūra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Baigiamasis bakalauro darbas</dc:title>
  <dc:creator>Inspiron</dc:creator>
  <cp:lastModifiedBy>Inspiron</cp:lastModifiedBy>
  <cp:revision>21</cp:revision>
  <dcterms:created xsi:type="dcterms:W3CDTF">2015-12-09T16:26:31Z</dcterms:created>
  <dcterms:modified xsi:type="dcterms:W3CDTF">2016-12-20T20:59:12Z</dcterms:modified>
</cp:coreProperties>
</file>